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4" r:id="rId5"/>
    <p:sldId id="267" r:id="rId6"/>
    <p:sldId id="263" r:id="rId7"/>
    <p:sldId id="266" r:id="rId8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6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4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1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8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3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40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9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6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AE1D30-291B-448E-856E-F09F11BA4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342A3-C613-438F-9E65-C889A492D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02C9-982B-4294-A6BA-180666AEF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70" y="65350"/>
            <a:ext cx="8945461" cy="54704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Администрация городского округа Богданович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28E33-7CC0-4C12-B139-537F97EF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5" y="612396"/>
            <a:ext cx="11803310" cy="749730"/>
          </a:xfrm>
        </p:spPr>
        <p:txBody>
          <a:bodyPr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70C0"/>
                </a:solidFill>
                <a:latin typeface="Liberation Serif" panose="02020603050405020304" pitchFamily="18" charset="0"/>
              </a:rPr>
              <a:t>Тема: </a:t>
            </a:r>
            <a:r>
              <a:rPr lang="ru-RU" sz="2000" dirty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работы органов местного самоуправления городского округа Богданович по противодействию коррупции за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sz="2000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D25F4-DA5B-47C8-913B-DAC192F5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4" y="1570707"/>
            <a:ext cx="7273255" cy="37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0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4405D-01F3-4D7A-9D62-C381147F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14377" r="17971" b="19746"/>
          <a:stretch/>
        </p:blipFill>
        <p:spPr>
          <a:xfrm>
            <a:off x="9001387" y="4110605"/>
            <a:ext cx="3098876" cy="2567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1F187-5B7B-4FD0-AED9-A608A73AC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1" y="115126"/>
            <a:ext cx="1663427" cy="204582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958B4-7CB0-4753-A9E5-CA18476B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185" y="317634"/>
            <a:ext cx="8844116" cy="1447497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>
                <a:solidFill>
                  <a:srgbClr val="002060"/>
                </a:solidFill>
                <a:effectLst/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работы комиссии по соблюдению требований к служебному поведению муниципальных служащих органов местного самоуправления городского округа Богданович и урегулированию конфликта интересов.</a:t>
            </a:r>
            <a:endParaRPr lang="ru-RU" sz="2400" b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0C4D8-114E-4C97-854F-4A1C3708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64" y="2160950"/>
            <a:ext cx="10002722" cy="420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 отчетный период проведено </a:t>
            </a:r>
            <a:r>
              <a:rPr lang="ru-RU" dirty="0" smtClean="0">
                <a:solidFill>
                  <a:schemeClr val="tx1"/>
                </a:solidFill>
              </a:rPr>
              <a:t>семь заседаний </a:t>
            </a:r>
            <a:r>
              <a:rPr lang="ru-RU" dirty="0">
                <a:solidFill>
                  <a:schemeClr val="tx1"/>
                </a:solidFill>
              </a:rPr>
              <a:t>комиссии по вопросам: 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невозможности по объективным причинам представить сведения о доходах, расходах, об имуществе и обязательствах имущественного характера супруги (супруга) и несовершеннолетних детей; 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предоставление недостоверных сведений о доходах, расходах, об имуществе и обязательствах имущественного характера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По соблюдению требований к служебному поведению и урегулированию конфликта интересов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О предстоящем выполнении иной оплачиваемой работы</a:t>
            </a:r>
          </a:p>
          <a:p>
            <a:pPr marL="457200" indent="-457200">
              <a:buAutoNum type="arabicParenR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5256F3-1F1C-4388-BED7-A40426E5F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2618"/>
          <a:stretch/>
        </p:blipFill>
        <p:spPr>
          <a:xfrm>
            <a:off x="3443179" y="36138"/>
            <a:ext cx="5863905" cy="21056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7431E6-59C4-4920-8BB1-63AA1438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8" y="111640"/>
            <a:ext cx="1682677" cy="20694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35C827-4375-49B6-9FBB-766667D19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8" y="2181140"/>
            <a:ext cx="11601643" cy="3545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Соблюдение запретов и ограничений, ежегодно контролируется в процессе представления муниципальными служащими сведений о доходах, расходах, об имуществе и обязательствах имущественного характера. А также при предоставлении сведений о близких родственниках и свойственниках.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	Сведения о доходах, расходах, об имуществе и </a:t>
            </a:r>
            <a:b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обязательствах имущественного характера за отчетный </a:t>
            </a:r>
            <a:b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период с 01 января по 31 декабря 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г. предоставляются</a:t>
            </a:r>
            <a:b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в срок до 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30.04.2023.</a:t>
            </a:r>
            <a:endParaRPr 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3B95B-FA8F-4DE8-92A6-40D2D16A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95" y="4090737"/>
            <a:ext cx="3997881" cy="26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2AB53-35C8-420F-A13E-D785F000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8" y="144340"/>
            <a:ext cx="1682642" cy="207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F9FAF-FB58-4A4F-BEE4-1CB66EA0AB25}"/>
              </a:ext>
            </a:extLst>
          </p:cNvPr>
          <p:cNvSpPr txBox="1"/>
          <p:nvPr/>
        </p:nvSpPr>
        <p:spPr>
          <a:xfrm>
            <a:off x="1786480" y="370501"/>
            <a:ext cx="102265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Осуществление ведения реестра муниципальных функций и муниципальных услуг, исполняемых органами местного самоуправления городского округа Богданович, размещение реестра муниципальных услуг на официальном сайте администрации городского округа Богданович.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B16B3-3DCB-415E-9360-3B6DF33F4DD5}"/>
              </a:ext>
            </a:extLst>
          </p:cNvPr>
          <p:cNvSpPr txBox="1"/>
          <p:nvPr/>
        </p:nvSpPr>
        <p:spPr>
          <a:xfrm>
            <a:off x="218114" y="2340528"/>
            <a:ext cx="117949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400" dirty="0"/>
              <a:t>На территории ГО Богданович утверждено административных регламентов предоставления муниципальных услуг – </a:t>
            </a:r>
            <a:r>
              <a:rPr lang="ru-RU" sz="2400" dirty="0" smtClean="0"/>
              <a:t>79. </a:t>
            </a:r>
            <a:endParaRPr lang="ru-RU" sz="2400" dirty="0"/>
          </a:p>
          <a:p>
            <a:pPr algn="just"/>
            <a:r>
              <a:rPr lang="ru-RU" sz="2400" dirty="0"/>
              <a:t>	Перечень муниципальных услуг размещён на сайте ГО Богданович по ссылке: </a:t>
            </a:r>
            <a:r>
              <a:rPr lang="ru-RU" sz="2400" u="sng" dirty="0">
                <a:solidFill>
                  <a:srgbClr val="FF0000"/>
                </a:solidFill>
              </a:rPr>
              <a:t>http://www.gobogdanovich.ru/index.php/organy-vlasti/munitsipalnye-uslugi/2223-munitsipalnye-uslugi.</a:t>
            </a:r>
          </a:p>
          <a:p>
            <a:pPr algn="just"/>
            <a:r>
              <a:rPr lang="ru-RU" sz="2400" dirty="0"/>
              <a:t>	Перечень видов муниципального контроля и органов местного самоуправления городского округа Богданович, уполномоченных на их осуществление утверждён постановлением главы городского округа Богданович от </a:t>
            </a:r>
            <a:r>
              <a:rPr lang="ru-RU" sz="2400" dirty="0" smtClean="0"/>
              <a:t>15.10.2021 </a:t>
            </a:r>
            <a:r>
              <a:rPr lang="ru-RU" sz="2400" dirty="0"/>
              <a:t>№ </a:t>
            </a:r>
            <a:r>
              <a:rPr lang="ru-RU" sz="2400" dirty="0" smtClean="0"/>
              <a:t>1351.</a:t>
            </a:r>
            <a:endParaRPr lang="ru-RU" sz="2400" dirty="0"/>
          </a:p>
          <a:p>
            <a:pPr algn="just"/>
            <a:r>
              <a:rPr lang="ru-RU" sz="2400" dirty="0"/>
              <a:t>	На территории ГО Богданович утверждено 5 положений о муниципальном контроле. </a:t>
            </a:r>
          </a:p>
          <a:p>
            <a:pPr algn="just"/>
            <a:r>
              <a:rPr lang="ru-RU" sz="2400" dirty="0"/>
              <a:t>Перечень видов муниципального контроля размещён на сайте ГО Богданович по ссылке: </a:t>
            </a:r>
            <a:r>
              <a:rPr lang="ru-RU" sz="2400" u="sng" dirty="0">
                <a:solidFill>
                  <a:srgbClr val="FF0000"/>
                </a:solidFill>
              </a:rPr>
              <a:t>http://www.gobogdanovich.ru/index.php/city-district/munkontrol.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84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2AB53-35C8-420F-A13E-D785F000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8" y="144340"/>
            <a:ext cx="1682642" cy="207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F9FAF-FB58-4A4F-BEE4-1CB66EA0AB25}"/>
              </a:ext>
            </a:extLst>
          </p:cNvPr>
          <p:cNvSpPr txBox="1"/>
          <p:nvPr/>
        </p:nvSpPr>
        <p:spPr>
          <a:xfrm>
            <a:off x="1786480" y="370501"/>
            <a:ext cx="10226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контроля за соблюдением требований, установленных Федеральным законом от 05.04.2013 № 44 –ФЗ «О контрактной системе в сфере закупок товаров, работ, услуг для обеспечения государственных и муниципальных услуг»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B16B3-3DCB-415E-9360-3B6DF33F4DD5}"/>
              </a:ext>
            </a:extLst>
          </p:cNvPr>
          <p:cNvSpPr txBox="1"/>
          <p:nvPr/>
        </p:nvSpPr>
        <p:spPr>
          <a:xfrm>
            <a:off x="218114" y="2340528"/>
            <a:ext cx="117949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400" dirty="0"/>
              <a:t>Информация о реализации полномочий контрольных органов в сфере закупок, в соответствии  с распоряжением Правительства Свердловской области от 11.03.2015 № 243-РП «О мониторинге реализаций полномочий контрольных органов в сфере закупок в Свердловской области», направляется в Министерство финансов Свердловской области </a:t>
            </a:r>
            <a:r>
              <a:rPr lang="ru-RU" sz="2400" dirty="0" smtClean="0"/>
              <a:t>ежеквартально: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smtClean="0"/>
              <a:t>  информация </a:t>
            </a:r>
            <a:r>
              <a:rPr lang="ru-RU" sz="2400" dirty="0"/>
              <a:t>за 1 квартал </a:t>
            </a:r>
            <a:r>
              <a:rPr lang="ru-RU" sz="2400" dirty="0" smtClean="0"/>
              <a:t>2023 </a:t>
            </a:r>
            <a:r>
              <a:rPr lang="ru-RU" sz="2400" dirty="0"/>
              <a:t>года направлена </a:t>
            </a:r>
            <a:r>
              <a:rPr lang="ru-RU" sz="2400" dirty="0" smtClean="0"/>
              <a:t>27</a:t>
            </a:r>
            <a:r>
              <a:rPr lang="ru-RU" sz="2400" dirty="0" smtClean="0"/>
              <a:t>.03.2023;</a:t>
            </a:r>
            <a:endParaRPr lang="ru-RU" sz="2400" dirty="0"/>
          </a:p>
          <a:p>
            <a:pPr algn="just"/>
            <a:r>
              <a:rPr lang="ru-RU" sz="2400" dirty="0"/>
              <a:t>- </a:t>
            </a:r>
            <a:r>
              <a:rPr lang="ru-RU" sz="2400" dirty="0" smtClean="0"/>
              <a:t>  информация </a:t>
            </a:r>
            <a:r>
              <a:rPr lang="ru-RU" sz="2400" dirty="0"/>
              <a:t>за 2 квартал </a:t>
            </a:r>
            <a:r>
              <a:rPr lang="ru-RU" sz="2400" dirty="0" smtClean="0"/>
              <a:t>2023 </a:t>
            </a:r>
            <a:r>
              <a:rPr lang="ru-RU" sz="2400" dirty="0"/>
              <a:t>года направлена </a:t>
            </a:r>
            <a:r>
              <a:rPr lang="ru-RU" sz="2400" dirty="0" smtClean="0"/>
              <a:t>26.06.2023;</a:t>
            </a:r>
            <a:endParaRPr lang="ru-RU" sz="24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информация </a:t>
            </a:r>
            <a:r>
              <a:rPr lang="ru-RU" sz="2400" dirty="0"/>
              <a:t>за 3 квартал </a:t>
            </a:r>
            <a:r>
              <a:rPr lang="ru-RU" sz="2400" dirty="0" smtClean="0"/>
              <a:t>2023 </a:t>
            </a:r>
            <a:r>
              <a:rPr lang="ru-RU" sz="2400" dirty="0"/>
              <a:t>года направлена </a:t>
            </a:r>
            <a:r>
              <a:rPr lang="ru-RU" sz="2400" dirty="0" smtClean="0"/>
              <a:t>26</a:t>
            </a:r>
            <a:r>
              <a:rPr lang="ru-RU" sz="2400" dirty="0" smtClean="0"/>
              <a:t>.09.2023;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нформация за 4 </a:t>
            </a:r>
            <a:r>
              <a:rPr lang="ru-RU" sz="2400" smtClean="0"/>
              <a:t>квартал </a:t>
            </a:r>
            <a:r>
              <a:rPr lang="ru-RU" sz="2400" smtClean="0"/>
              <a:t>2023 </a:t>
            </a:r>
            <a:r>
              <a:rPr lang="ru-RU" sz="2400" dirty="0" smtClean="0"/>
              <a:t>года </a:t>
            </a:r>
            <a:r>
              <a:rPr lang="ru-RU" sz="2400" smtClean="0"/>
              <a:t>направлена </a:t>
            </a:r>
            <a:r>
              <a:rPr lang="ru-RU" sz="2400" smtClean="0"/>
              <a:t>20</a:t>
            </a:r>
            <a:r>
              <a:rPr lang="ru-RU" sz="2400" smtClean="0"/>
              <a:t>.12.2023.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endParaRPr lang="en-US" sz="2400" dirty="0" smtClean="0"/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0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C5FF7-7A53-460E-8859-2B2354CE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2" y="115126"/>
            <a:ext cx="1682677" cy="20694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DE43F-5002-4ED3-902C-DDFDE13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3" y="0"/>
            <a:ext cx="11824496" cy="310896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                         Принятие мер по противодействию нецелевому использованию бюджетных</a:t>
            </a:r>
            <a:br>
              <a:rPr lang="ru-RU" sz="2400" dirty="0"/>
            </a:br>
            <a:r>
              <a:rPr lang="ru-RU" sz="2400" dirty="0"/>
              <a:t>                    средств, выделяемых на проведение противоэпидемических мероприятий, </a:t>
            </a:r>
            <a:br>
              <a:rPr lang="ru-RU" sz="2400" dirty="0"/>
            </a:br>
            <a:r>
              <a:rPr lang="ru-RU" sz="2400" dirty="0"/>
              <a:t>                    в том числе на профилактику распространения новой коронавирусной</a:t>
            </a:r>
            <a:br>
              <a:rPr lang="ru-RU" sz="2400" dirty="0"/>
            </a:br>
            <a:r>
              <a:rPr lang="ru-RU" sz="2400" dirty="0"/>
              <a:t>                    инфекции (2019-nCoV), а также на реализацию национальных проектов, с</a:t>
            </a:r>
            <a:br>
              <a:rPr lang="ru-RU" sz="2400" dirty="0"/>
            </a:br>
            <a:r>
              <a:rPr lang="ru-RU" sz="2400" dirty="0"/>
              <a:t>                    обращением особого внимания на выявление и пресечение фактов</a:t>
            </a:r>
            <a:br>
              <a:rPr lang="ru-RU" sz="2400" dirty="0"/>
            </a:br>
            <a:r>
              <a:rPr lang="ru-RU" sz="2400" dirty="0"/>
              <a:t>                    предоставления аффилированным коммерческим структурам неправомерных преимуществ и оказания им содействия в иной форме должностными лицами органов местного самоуправления муниципального образования: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0A5DE-1B22-4B74-B8CA-7E377BC6F970}"/>
              </a:ext>
            </a:extLst>
          </p:cNvPr>
          <p:cNvSpPr txBox="1"/>
          <p:nvPr/>
        </p:nvSpPr>
        <p:spPr>
          <a:xfrm>
            <a:off x="240632" y="3140242"/>
            <a:ext cx="11694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	Согласно постановления главы городского округа Богданович от 31.07.2019 № 1467 «Об утверждении Положения об организации системы внутреннего обеспечения соответствия требованиям антимонопольного законодательства в Администрации городского округа Богданович» ежегодно до 01 марта отделом экономики, инвестиций и развития формируется доклад об организации системы внутреннего обеспечения соответствия требованиям антимонопольного законодательства в органах местного самоуправления городского округа Богданович и размещается на официальном сайте 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https://www.gobogdanovich.ru/index.php/city-district/economics/antimonopoly</a:t>
            </a:r>
            <a:r>
              <a:rPr lang="ru-RU" sz="2400" u="sng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2400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52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887245-7828-487B-A400-56CFEDCB6689}"/>
              </a:ext>
            </a:extLst>
          </p:cNvPr>
          <p:cNvSpPr/>
          <p:nvPr/>
        </p:nvSpPr>
        <p:spPr>
          <a:xfrm>
            <a:off x="1521076" y="1513920"/>
            <a:ext cx="9557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1664757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961</TotalTime>
  <Words>187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Liberation Serif</vt:lpstr>
      <vt:lpstr>Times New Roman</vt:lpstr>
      <vt:lpstr>Натуральные материалы</vt:lpstr>
      <vt:lpstr>Администрация городского округа Богданович</vt:lpstr>
      <vt:lpstr>Обеспечение работы комиссии по соблюдению требований к служебному поведению муниципальных служащих органов местного самоуправления городского округа Богданович и урегулированию конфликта интересов.</vt:lpstr>
      <vt:lpstr>Презентация PowerPoint</vt:lpstr>
      <vt:lpstr>Презентация PowerPoint</vt:lpstr>
      <vt:lpstr>Презентация PowerPoint</vt:lpstr>
      <vt:lpstr>                         Принятие мер по противодействию нецелевому использованию бюджетных                     средств, выделяемых на проведение противоэпидемических мероприятий,                      в том числе на профилактику распространения новой коронавирусной                     инфекции (2019-nCoV), а также на реализацию национальных проектов, с                     обращением особого внимания на выявление и пресечение фактов                     предоставления аффилированным коммерческим структурам неправомерных преимуществ и оказания им содействия в иной форме должностными лицами органов местного самоуправления муниципального образования: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городского округа Богданович</dc:title>
  <dc:creator>Валова Елена</dc:creator>
  <cp:lastModifiedBy>RePack by Diakov</cp:lastModifiedBy>
  <cp:revision>13</cp:revision>
  <cp:lastPrinted>2024-02-01T06:29:25Z</cp:lastPrinted>
  <dcterms:created xsi:type="dcterms:W3CDTF">2022-09-01T04:00:03Z</dcterms:created>
  <dcterms:modified xsi:type="dcterms:W3CDTF">2024-02-01T08:56:12Z</dcterms:modified>
</cp:coreProperties>
</file>