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1227" r:id="rId4"/>
    <p:sldId id="1222" r:id="rId5"/>
    <p:sldId id="1212" r:id="rId6"/>
    <p:sldId id="267" r:id="rId7"/>
    <p:sldId id="262" r:id="rId8"/>
    <p:sldId id="263" r:id="rId9"/>
    <p:sldId id="1226" r:id="rId10"/>
    <p:sldId id="260" r:id="rId11"/>
    <p:sldId id="1225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59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8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гидова Светлана Владимировна" initials="ЗС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C31"/>
    <a:srgbClr val="005A42"/>
    <a:srgbClr val="F1F1F4"/>
    <a:srgbClr val="F1F1F3"/>
    <a:srgbClr val="FFCA00"/>
    <a:srgbClr val="8A8C96"/>
    <a:srgbClr val="005944"/>
    <a:srgbClr val="FE6F61"/>
    <a:srgbClr val="005B43"/>
    <a:srgbClr val="1E3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5918" autoAdjust="0"/>
  </p:normalViewPr>
  <p:slideViewPr>
    <p:cSldViewPr snapToGrid="0">
      <p:cViewPr varScale="1">
        <p:scale>
          <a:sx n="145" d="100"/>
          <a:sy n="145" d="100"/>
        </p:scale>
        <p:origin x="690" y="102"/>
      </p:cViewPr>
      <p:guideLst>
        <p:guide pos="4059"/>
        <p:guide pos="2880"/>
        <p:guide orient="horz" pos="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3845C-0F30-4913-838E-4322646A639D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45928-1D31-47E5-BD1A-346AEECBC8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510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E3A8E-D95A-4BA2-84FB-59589AA37C28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66FD1-2167-4D81-A5CC-79590BAC4C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69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1c558f237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41c558f237_0_4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241c558f237_0_4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66FD1-2167-4D81-A5CC-79590BAC4CC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49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28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1c558f237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g241c558f237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1c558f23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41c558f23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 dirty="0"/>
          </a:p>
        </p:txBody>
      </p:sp>
    </p:spTree>
    <p:extLst>
      <p:ext uri="{BB962C8B-B14F-4D97-AF65-F5344CB8AC3E}">
        <p14:creationId xmlns:p14="http://schemas.microsoft.com/office/powerpoint/2010/main" val="313640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07E-6D96-4329-904F-17B9D140468E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0894-66F8-4E3A-B098-7F5E4E42D5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2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AF550-1A89-4F9F-9C86-7D4770D5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7B773-AB5F-45F6-832B-04F3CBE2E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D0940-0025-4522-99C1-F8D930AE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9B1-8360-400A-8E89-3F8467E744F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9C70A-2C4D-4458-9A29-F9766F50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904C9-77C0-47ED-BDDB-3B108AF9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334B-BA36-4AFF-8662-FDF84B8E1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8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500A0-644D-4254-B2A3-A548957E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1D4B2-9BF5-447B-B2FD-6A4268253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B45C3E-46B5-4B53-939E-AFEBC888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09B1-8360-400A-8E89-3F8467E744F5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7897A-05FF-4841-AC4F-5A844CE0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FE8BF-FE04-42FB-BCA5-214F24E0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E334B-BA36-4AFF-8662-FDF84B8E1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66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4F5993-02F1-45D2-AFA4-912F75F41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0C754-C203-443A-8764-C3F20C05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8052-E8F9-475B-8E7E-2CF0859F23E7}" type="datetimeFigureOut">
              <a:rPr lang="ru-RU" smtClean="0"/>
              <a:t>02.08.2023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7AF26-D041-4652-B8D1-F343D539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0697B-92FB-4453-8BD5-DBE446AA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3A70-3495-4BFC-A69F-F08AFF0041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7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 dirty="0"/>
          </a:p>
        </p:txBody>
      </p:sp>
    </p:spTree>
    <p:extLst>
      <p:ext uri="{BB962C8B-B14F-4D97-AF65-F5344CB8AC3E}">
        <p14:creationId xmlns:p14="http://schemas.microsoft.com/office/powerpoint/2010/main" val="19715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07E-6D96-4329-904F-17B9D140468E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0894-66F8-4E3A-B098-7F5E4E42D5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68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188" y="273848"/>
            <a:ext cx="5325665" cy="649349"/>
          </a:xfrm>
          <a:prstGeom prst="round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07E-6D96-4329-904F-17B9D140468E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0894-66F8-4E3A-B098-7F5E4E42D5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8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31369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0894-66F8-4E3A-B098-7F5E4E42D5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 userDrawn="1"/>
        </p:nvSpPr>
        <p:spPr>
          <a:xfrm>
            <a:off x="919353" y="20113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977" y="186958"/>
            <a:ext cx="498598" cy="1202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708CC7-52CE-8E26-509F-7B3A588E480A}"/>
              </a:ext>
            </a:extLst>
          </p:cNvPr>
          <p:cNvSpPr/>
          <p:nvPr userDrawn="1"/>
        </p:nvSpPr>
        <p:spPr>
          <a:xfrm>
            <a:off x="3136900" y="0"/>
            <a:ext cx="60071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07E-6D96-4329-904F-17B9D140468E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0894-66F8-4E3A-B098-7F5E4E42D5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41402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977" y="186958"/>
            <a:ext cx="503939" cy="119990"/>
          </a:xfrm>
          <a:prstGeom prst="rect">
            <a:avLst/>
          </a:prstGeom>
        </p:spPr>
      </p:pic>
      <p:sp>
        <p:nvSpPr>
          <p:cNvPr id="12" name="Овал 11"/>
          <p:cNvSpPr/>
          <p:nvPr userDrawn="1"/>
        </p:nvSpPr>
        <p:spPr>
          <a:xfrm>
            <a:off x="919353" y="201130"/>
            <a:ext cx="45720" cy="457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33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977" y="186958"/>
            <a:ext cx="503939" cy="119990"/>
          </a:xfrm>
          <a:prstGeom prst="rect">
            <a:avLst/>
          </a:prstGeom>
        </p:spPr>
      </p:pic>
      <p:sp>
        <p:nvSpPr>
          <p:cNvPr id="7" name="Овал 6"/>
          <p:cNvSpPr/>
          <p:nvPr userDrawn="1"/>
        </p:nvSpPr>
        <p:spPr>
          <a:xfrm>
            <a:off x="919353" y="201130"/>
            <a:ext cx="45720" cy="457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3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07E-6D96-4329-904F-17B9D140468E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0894-66F8-4E3A-B098-7F5E4E42D5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19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185" y="1329655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0977" y="470443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884307E-6D96-4329-904F-17B9D140468E}" type="datetimeFigureOut">
              <a:rPr lang="ru-RU" smtClean="0"/>
              <a:pPr/>
              <a:t>02.08.2023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9980" y="27741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82E80894-66F8-4E3A-B098-7F5E4E42D53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40977" y="186958"/>
            <a:ext cx="503939" cy="119990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919353" y="201130"/>
            <a:ext cx="45720" cy="457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FD425-A0E6-F028-65B4-36B8F0F6ED24}"/>
              </a:ext>
            </a:extLst>
          </p:cNvPr>
          <p:cNvSpPr txBox="1"/>
          <p:nvPr userDrawn="1"/>
        </p:nvSpPr>
        <p:spPr>
          <a:xfrm>
            <a:off x="943883" y="122593"/>
            <a:ext cx="2057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 КОММУНИКАЦИЙ</a:t>
            </a:r>
            <a:endParaRPr lang="ru-RU" sz="7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48" r:id="rId2"/>
    <p:sldLayoutId id="2147483689" r:id="rId3"/>
    <p:sldLayoutId id="2147483690" r:id="rId4"/>
    <p:sldLayoutId id="2147483691" r:id="rId5"/>
    <p:sldLayoutId id="2147483692" r:id="rId6"/>
    <p:sldLayoutId id="2147483747" r:id="rId7"/>
    <p:sldLayoutId id="2147483749" r:id="rId8"/>
    <p:sldLayoutId id="2147483737" r:id="rId9"/>
    <p:sldLayoutId id="2147483738" r:id="rId10"/>
    <p:sldLayoutId id="2147483750" r:id="rId11"/>
    <p:sldLayoutId id="2147483751" r:id="rId12"/>
    <p:sldLayoutId id="2147483752" r:id="rId1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050" kern="120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342884" indent="0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685766" indent="0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028649" indent="0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371532" indent="0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1" userDrawn="1">
          <p15:clr>
            <a:srgbClr val="F26B43"/>
          </p15:clr>
        </p15:guide>
        <p15:guide id="3" orient="horz" pos="174" userDrawn="1">
          <p15:clr>
            <a:srgbClr val="F26B43"/>
          </p15:clr>
        </p15:guide>
        <p15:guide id="4" pos="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748" y="2232714"/>
            <a:ext cx="3398506" cy="8145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495006" y="3169766"/>
            <a:ext cx="4153989" cy="21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CENTER</a:t>
            </a: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0"/>
            <a:ext cx="9144000" cy="5219700"/>
          </a:xfrm>
          <a:prstGeom prst="rect">
            <a:avLst/>
          </a:prstGeom>
          <a:solidFill>
            <a:srgbClr val="005B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1446" y="2023117"/>
            <a:ext cx="2741105" cy="6569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495006" y="2822336"/>
            <a:ext cx="4153989" cy="25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ЦЕНТР КОММУНИКАЦИЙ</a:t>
            </a:r>
            <a:endParaRPr sz="18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0"/>
            <a:ext cx="915992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9" y="786544"/>
            <a:ext cx="2957073" cy="74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9" y="1484695"/>
            <a:ext cx="2957073" cy="74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9" y="2182846"/>
            <a:ext cx="2957073" cy="74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9" y="2880997"/>
            <a:ext cx="2957073" cy="74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9" y="3579147"/>
            <a:ext cx="2957073" cy="74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9" y="4277298"/>
            <a:ext cx="2957073" cy="745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3755548" y="937723"/>
            <a:ext cx="3065850" cy="41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ru-RU" sz="9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Стабильный поток заказов для каждого партнера с момента запуска</a:t>
            </a:r>
            <a:endParaRPr sz="9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3755548" y="1638230"/>
            <a:ext cx="3587175" cy="41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975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Готовые решения с этапа проектирования</a:t>
            </a:r>
            <a:endParaRPr sz="975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  <a:buSzPts val="1100"/>
            </a:pPr>
            <a:r>
              <a:rPr lang="ru-RU" sz="975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запуска проекта контакт-центра</a:t>
            </a:r>
            <a:endParaRPr sz="975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3755548" y="2259062"/>
            <a:ext cx="4325175" cy="51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9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Полный пакет лицензионного софта для интеграции с CRM-системами заказчиков, работы в голосовых и цифровых каналах</a:t>
            </a:r>
            <a:endParaRPr sz="9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3755548" y="3775632"/>
            <a:ext cx="411435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975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Более 20 лет опыта и экспертизы лидера рынка гарантируют успех вашего дела</a:t>
            </a:r>
            <a:endParaRPr sz="975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1044461" y="951186"/>
            <a:ext cx="21192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ru-RU" sz="9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ГАРАНТИРОВАННЫЕ ОБЪЕМЫ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1044461" y="1631759"/>
            <a:ext cx="18168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ru-RU" sz="9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ПОШАГОВАЯ ИНСТРУКЦИЯ ОТКРЫТИЯ 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1044465" y="2354347"/>
            <a:ext cx="2285325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ru-RU" sz="9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ПРОГРАММНОЕ ОБЕСПЕЧЕНИЕ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1044461" y="2998309"/>
            <a:ext cx="18922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ru-RU" sz="9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ПОДГОТОВКА СОТРУДНИКОВ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044461" y="3707955"/>
            <a:ext cx="28950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ru-RU" sz="9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ВЫСТРОЕННЫЕ </a:t>
            </a:r>
            <a:endParaRPr sz="9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ru-RU" sz="9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БИЗНЕС-ПРОЦЕССЫ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1044469" y="4417613"/>
            <a:ext cx="2485125" cy="59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9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ЮРИДИЧЕСКАЯ, БУХГАЛТЕРСКАЯ </a:t>
            </a:r>
            <a:endParaRPr sz="9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9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И МАРКЕТИНГОВАЯ ПОДДЕРЖКА</a:t>
            </a:r>
            <a:endParaRPr sz="9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sz="9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558967" y="931476"/>
            <a:ext cx="389475" cy="3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3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558967" y="1631759"/>
            <a:ext cx="389475" cy="3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3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558967" y="2332042"/>
            <a:ext cx="389475" cy="3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3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558967" y="3032325"/>
            <a:ext cx="389475" cy="3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3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558967" y="3732608"/>
            <a:ext cx="389475" cy="3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3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558967" y="4450869"/>
            <a:ext cx="389475" cy="3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3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1" name="Google Shape;181;p18"/>
          <p:cNvPicPr preferRelativeResize="0"/>
          <p:nvPr/>
        </p:nvPicPr>
        <p:blipFill rotWithShape="1">
          <a:blip r:embed="rId5">
            <a:alphaModFix/>
          </a:blip>
          <a:srcRect t="-9028" r="27184"/>
          <a:stretch/>
        </p:blipFill>
        <p:spPr>
          <a:xfrm>
            <a:off x="438921" y="300132"/>
            <a:ext cx="5410954" cy="329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/>
          <p:nvPr/>
        </p:nvSpPr>
        <p:spPr>
          <a:xfrm>
            <a:off x="3746660" y="3007462"/>
            <a:ext cx="411435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9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 к дистанционным программам online-академии VOXYS</a:t>
            </a:r>
            <a:endParaRPr sz="975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168;p18">
            <a:extLst>
              <a:ext uri="{FF2B5EF4-FFF2-40B4-BE49-F238E27FC236}">
                <a16:creationId xmlns:a16="http://schemas.microsoft.com/office/drawing/2014/main" id="{C435FCD7-897D-4A91-926C-52A1590A82CC}"/>
              </a:ext>
            </a:extLst>
          </p:cNvPr>
          <p:cNvSpPr txBox="1"/>
          <p:nvPr/>
        </p:nvSpPr>
        <p:spPr>
          <a:xfrm>
            <a:off x="3746660" y="4427568"/>
            <a:ext cx="411435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975" b="1" dirty="0">
                <a:latin typeface="Verdana"/>
                <a:ea typeface="Verdana"/>
                <a:cs typeface="Verdana"/>
                <a:sym typeface="Verdana"/>
              </a:rPr>
              <a:t>Консультационная поддержка от лучших экспертов отрасли</a:t>
            </a:r>
            <a:endParaRPr sz="975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E46324-2733-1277-52A0-B15885499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3"/>
          <a:stretch/>
        </p:blipFill>
        <p:spPr>
          <a:xfrm>
            <a:off x="0" y="2118601"/>
            <a:ext cx="9144000" cy="3024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D84FEF-3FFB-A8C2-DE39-901342A8A3F1}"/>
              </a:ext>
            </a:extLst>
          </p:cNvPr>
          <p:cNvSpPr txBox="1"/>
          <p:nvPr/>
        </p:nvSpPr>
        <p:spPr>
          <a:xfrm>
            <a:off x="4269290" y="4239774"/>
            <a:ext cx="23077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Развитие вместе с лидером рынка клиентского сервиса России</a:t>
            </a:r>
            <a:endParaRPr lang="ru-RU" sz="1000" b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0D150-C756-2A7A-BBC7-67A3EA75D411}"/>
              </a:ext>
            </a:extLst>
          </p:cNvPr>
          <p:cNvSpPr txBox="1"/>
          <p:nvPr/>
        </p:nvSpPr>
        <p:spPr>
          <a:xfrm>
            <a:off x="557127" y="2364001"/>
            <a:ext cx="29548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Запуск бизнеса в сфере клиентского сервиса и управления контакт-центрами при поддержке партнера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9D11C-8D0A-DEE2-C8BE-CB2CDDC82DE4}"/>
              </a:ext>
            </a:extLst>
          </p:cNvPr>
          <p:cNvSpPr txBox="1"/>
          <p:nvPr/>
        </p:nvSpPr>
        <p:spPr>
          <a:xfrm>
            <a:off x="557127" y="3340379"/>
            <a:ext cx="2825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Получение финансирования до </a:t>
            </a:r>
            <a:endParaRPr lang="en-US" sz="1000" b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1 млн рублей от партнера проекта</a:t>
            </a:r>
            <a:endParaRPr lang="ru-RU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649BC-2BDA-1969-43A0-11B6741DFC0A}"/>
              </a:ext>
            </a:extLst>
          </p:cNvPr>
          <p:cNvSpPr txBox="1"/>
          <p:nvPr/>
        </p:nvSpPr>
        <p:spPr>
          <a:xfrm>
            <a:off x="557127" y="4239774"/>
            <a:ext cx="28259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Получение субсидии до 500 000 рублей от центра «Мой бизнес» (для молодежи до 25 лет)</a:t>
            </a:r>
            <a:endParaRPr lang="ru-RU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285EF-D13A-6660-1AB2-2A19815FC46F}"/>
              </a:ext>
            </a:extLst>
          </p:cNvPr>
          <p:cNvSpPr txBox="1"/>
          <p:nvPr/>
        </p:nvSpPr>
        <p:spPr>
          <a:xfrm>
            <a:off x="4269291" y="2364001"/>
            <a:ext cx="23077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Стабильный поток заказов от партнера проекта</a:t>
            </a:r>
            <a:endParaRPr lang="ru-RU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C1164-1356-582B-BA4D-027B7E0E1CE4}"/>
              </a:ext>
            </a:extLst>
          </p:cNvPr>
          <p:cNvSpPr txBox="1"/>
          <p:nvPr/>
        </p:nvSpPr>
        <p:spPr>
          <a:xfrm>
            <a:off x="4269289" y="3319338"/>
            <a:ext cx="25452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Выход на операционную прибыль за 3 месяца </a:t>
            </a:r>
            <a:endParaRPr lang="ru-RU"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B5656-F2DC-A8F7-8EC4-5BBB6D572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420316"/>
            <a:ext cx="183440" cy="1821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C21EE6-6C2C-1250-8C2D-3B60C57A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396995"/>
            <a:ext cx="183440" cy="182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9D741C-C5EA-B4BF-6E17-8380743A6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288945"/>
            <a:ext cx="183440" cy="1821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21564C-DF35-5D3F-E937-CDDFCCB79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00" y="2420316"/>
            <a:ext cx="183440" cy="1821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3423B4-1C33-38F5-F5F9-06DC0F734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00" y="3396995"/>
            <a:ext cx="183440" cy="1821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E701C9-4885-57AC-6959-1D5859DC5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00" y="4288945"/>
            <a:ext cx="183440" cy="18212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D58FC5D-F607-5904-F8A5-83D39B9274C4}"/>
              </a:ext>
            </a:extLst>
          </p:cNvPr>
          <p:cNvSpPr/>
          <p:nvPr/>
        </p:nvSpPr>
        <p:spPr>
          <a:xfrm>
            <a:off x="198344" y="572708"/>
            <a:ext cx="6952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  <a:sym typeface="Arial"/>
              </a:rPr>
              <a:t>ПРЕИМУЩЕСТВА НА СЕЛЕ ДЛЯ МОЛОДЁЖИ С VOXYS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F08C81-05B8-D8C0-55CE-E00ADD072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138" y="64999"/>
            <a:ext cx="912966" cy="4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 amt="20000"/>
          </a:blip>
          <a:srcRect l="7373"/>
          <a:stretch/>
        </p:blipFill>
        <p:spPr>
          <a:xfrm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1131" y="866287"/>
            <a:ext cx="5450458" cy="353163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 txBox="1"/>
          <p:nvPr/>
        </p:nvSpPr>
        <p:spPr>
          <a:xfrm>
            <a:off x="2575838" y="2254275"/>
            <a:ext cx="4028625" cy="93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ОТПРАВЛЯЙ ЗАЯВКУ НА ЭЛЕКТРОННУЮ ПОЧТУ: PARTNER@VOXYS.RU</a:t>
            </a:r>
            <a:endParaRPr sz="15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 amt="80000"/>
          </a:blip>
          <a:srcRect t="6419"/>
          <a:stretch/>
        </p:blipFill>
        <p:spPr>
          <a:xfrm>
            <a:off x="2241250" y="0"/>
            <a:ext cx="6902751" cy="525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2666"/>
          <a:stretch/>
        </p:blipFill>
        <p:spPr>
          <a:xfrm>
            <a:off x="114300" y="1613944"/>
            <a:ext cx="2644611" cy="2677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344303" y="4775419"/>
            <a:ext cx="2126475" cy="1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По оценке IKS-Consulting 2022. Показатель выручка</a:t>
            </a:r>
            <a:endParaRPr sz="1350" b="1">
              <a:solidFill>
                <a:schemeClr val="dk1"/>
              </a:solidFill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38919" y="845775"/>
            <a:ext cx="3312407" cy="4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1292"/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Цифровой суверенитет – независимость от иностранных вендоров, собственная </a:t>
            </a:r>
            <a:r>
              <a:rPr lang="en-US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IT-</a:t>
            </a: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инфраструктура и команда разработчиков</a:t>
            </a:r>
            <a:endParaRPr sz="1350" dirty="0"/>
          </a:p>
        </p:txBody>
      </p:sp>
      <p:sp>
        <p:nvSpPr>
          <p:cNvPr id="105" name="Google Shape;105;p15"/>
          <p:cNvSpPr/>
          <p:nvPr/>
        </p:nvSpPr>
        <p:spPr>
          <a:xfrm>
            <a:off x="571931" y="2484281"/>
            <a:ext cx="172935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8469" algn="ctr"/>
            <a:r>
              <a:rPr lang="ru-RU" sz="975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АБСОЛЮТНЫЙ ЛИДЕР И РЕКОРДСМЕН РОССИЙСКОГО РЫНКА АКЦ  </a:t>
            </a:r>
            <a:endParaRPr sz="975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910" y="337491"/>
            <a:ext cx="5193506" cy="378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227F5AD-2D16-464D-A4B1-B3D348156E6D}"/>
              </a:ext>
            </a:extLst>
          </p:cNvPr>
          <p:cNvGrpSpPr/>
          <p:nvPr/>
        </p:nvGrpSpPr>
        <p:grpSpPr>
          <a:xfrm>
            <a:off x="3896447" y="1434457"/>
            <a:ext cx="4989817" cy="2986418"/>
            <a:chOff x="5195262" y="1912609"/>
            <a:chExt cx="6653089" cy="3981891"/>
          </a:xfrm>
        </p:grpSpPr>
        <p:pic>
          <p:nvPicPr>
            <p:cNvPr id="107" name="Google Shape;107;p15"/>
            <p:cNvPicPr preferRelativeResize="0"/>
            <p:nvPr/>
          </p:nvPicPr>
          <p:blipFill rotWithShape="1">
            <a:blip r:embed="rId6">
              <a:alphaModFix/>
            </a:blip>
            <a:srcRect b="83105"/>
            <a:stretch/>
          </p:blipFill>
          <p:spPr>
            <a:xfrm>
              <a:off x="5195264" y="1912609"/>
              <a:ext cx="6636375" cy="9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7;p15">
              <a:extLst>
                <a:ext uri="{FF2B5EF4-FFF2-40B4-BE49-F238E27FC236}">
                  <a16:creationId xmlns:a16="http://schemas.microsoft.com/office/drawing/2014/main" id="{F56DF9CB-3B6E-46BE-82F9-1C91FC8736F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64135" b="19348"/>
            <a:stretch/>
          </p:blipFill>
          <p:spPr>
            <a:xfrm>
              <a:off x="5195262" y="3891202"/>
              <a:ext cx="6636375" cy="886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7;p15">
              <a:extLst>
                <a:ext uri="{FF2B5EF4-FFF2-40B4-BE49-F238E27FC236}">
                  <a16:creationId xmlns:a16="http://schemas.microsoft.com/office/drawing/2014/main" id="{5F5F40C0-09F6-461C-B3FA-B6A0BDE072C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34931" b="51759"/>
            <a:stretch/>
          </p:blipFill>
          <p:spPr>
            <a:xfrm>
              <a:off x="5195262" y="3042241"/>
              <a:ext cx="6636375" cy="714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7;p15">
              <a:extLst>
                <a:ext uri="{FF2B5EF4-FFF2-40B4-BE49-F238E27FC236}">
                  <a16:creationId xmlns:a16="http://schemas.microsoft.com/office/drawing/2014/main" id="{463B19BE-78F2-499B-888D-C517DD2D961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80389" r="72327" b="8239"/>
            <a:stretch/>
          </p:blipFill>
          <p:spPr>
            <a:xfrm>
              <a:off x="5195263" y="4903225"/>
              <a:ext cx="1836474" cy="610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7;p15">
              <a:extLst>
                <a:ext uri="{FF2B5EF4-FFF2-40B4-BE49-F238E27FC236}">
                  <a16:creationId xmlns:a16="http://schemas.microsoft.com/office/drawing/2014/main" id="{99FD491E-2FD1-4B40-AA20-AEFC06E08F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7581" t="82046" r="769" b="7207"/>
            <a:stretch/>
          </p:blipFill>
          <p:spPr>
            <a:xfrm>
              <a:off x="6986017" y="5088642"/>
              <a:ext cx="3721607" cy="451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07;p15">
              <a:extLst>
                <a:ext uri="{FF2B5EF4-FFF2-40B4-BE49-F238E27FC236}">
                  <a16:creationId xmlns:a16="http://schemas.microsoft.com/office/drawing/2014/main" id="{01EDA947-9F20-4E10-BA40-551D7139AF8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92794"/>
            <a:stretch/>
          </p:blipFill>
          <p:spPr>
            <a:xfrm>
              <a:off x="5211976" y="5507562"/>
              <a:ext cx="6636375" cy="3869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7860B4-285D-594E-5094-A102FB38B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Google Shape;98;p18">
            <a:extLst>
              <a:ext uri="{FF2B5EF4-FFF2-40B4-BE49-F238E27FC236}">
                <a16:creationId xmlns:a16="http://schemas.microsoft.com/office/drawing/2014/main" id="{D2AB69D0-F2ED-8CAD-1F0C-F93CBAAD9B6D}"/>
              </a:ext>
            </a:extLst>
          </p:cNvPr>
          <p:cNvSpPr txBox="1"/>
          <p:nvPr/>
        </p:nvSpPr>
        <p:spPr>
          <a:xfrm>
            <a:off x="238790" y="572672"/>
            <a:ext cx="82847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b="1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ЗАПУСК КОНТАКТНЫХ ЦЕНТРОВ ПО ПРОГРАММЕ «СЕЛО ВОЗМОЖНОСТЕЙ»</a:t>
            </a:r>
            <a:endParaRPr lang="ru-RU" sz="2800" b="1" dirty="0">
              <a:solidFill>
                <a:schemeClr val="dk1"/>
              </a:solidFill>
              <a:latin typeface="Verdana"/>
              <a:ea typeface="Verdan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0D4147-67D3-5444-C470-74B8BAEA5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3739926"/>
            <a:ext cx="139812" cy="1398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0173D2-F54C-897D-733F-807AD2BDB9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3476950"/>
            <a:ext cx="139812" cy="1398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832B1E-D643-CFA5-4FAC-7E67EA34B2F5}"/>
              </a:ext>
            </a:extLst>
          </p:cNvPr>
          <p:cNvSpPr txBox="1"/>
          <p:nvPr/>
        </p:nvSpPr>
        <p:spPr>
          <a:xfrm>
            <a:off x="7404212" y="3709804"/>
            <a:ext cx="1175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Планируемый запуск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00327-F12B-0DB9-8757-9F77EB68F693}"/>
              </a:ext>
            </a:extLst>
          </p:cNvPr>
          <p:cNvSpPr txBox="1"/>
          <p:nvPr/>
        </p:nvSpPr>
        <p:spPr>
          <a:xfrm>
            <a:off x="7404212" y="3438339"/>
            <a:ext cx="12474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/>
              <a:t>Существующий запуск</a:t>
            </a:r>
          </a:p>
        </p:txBody>
      </p:sp>
    </p:spTree>
    <p:extLst>
      <p:ext uri="{BB962C8B-B14F-4D97-AF65-F5344CB8AC3E}">
        <p14:creationId xmlns:p14="http://schemas.microsoft.com/office/powerpoint/2010/main" val="91653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6AA3F5-837C-2FFD-8879-5A147A8C6533}"/>
              </a:ext>
            </a:extLst>
          </p:cNvPr>
          <p:cNvSpPr/>
          <p:nvPr/>
        </p:nvSpPr>
        <p:spPr>
          <a:xfrm flipV="1">
            <a:off x="1" y="1347787"/>
            <a:ext cx="9143999" cy="3795711"/>
          </a:xfrm>
          <a:prstGeom prst="rect">
            <a:avLst/>
          </a:prstGeom>
          <a:solidFill>
            <a:srgbClr val="F1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BFBF66-D9F8-D99C-D6FF-13CBEB9D1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15" y="361507"/>
            <a:ext cx="4597884" cy="478199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679517-15E8-4302-9C09-A9F172C2A417}"/>
              </a:ext>
            </a:extLst>
          </p:cNvPr>
          <p:cNvSpPr/>
          <p:nvPr/>
        </p:nvSpPr>
        <p:spPr>
          <a:xfrm>
            <a:off x="5108459" y="1577888"/>
            <a:ext cx="3142406" cy="198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buClr>
                <a:srgbClr val="000000"/>
              </a:buClr>
            </a:pPr>
            <a:r>
              <a:rPr lang="ru-RU" sz="14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В КАЖДОМ ГОРОДЕ, ПОСЕЛКЕ, РЕГИОНЕ ДОЛЖНА </a:t>
            </a:r>
          </a:p>
          <a:p>
            <a:pPr algn="ctr" defTabSz="685800">
              <a:lnSpc>
                <a:spcPct val="150000"/>
              </a:lnSpc>
              <a:buClr>
                <a:srgbClr val="000000"/>
              </a:buClr>
            </a:pPr>
            <a:r>
              <a:rPr lang="ru-RU" sz="14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БЫТЬ ВОЗМОЖНОСТЬ НАЙТИ РАБОТУ –</a:t>
            </a:r>
          </a:p>
          <a:p>
            <a:pPr algn="ctr" defTabSz="685800">
              <a:lnSpc>
                <a:spcPct val="150000"/>
              </a:lnSpc>
              <a:buClr>
                <a:srgbClr val="000000"/>
              </a:buClr>
            </a:pPr>
            <a:r>
              <a:rPr lang="ru-RU" sz="14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ВЛАДИМИР ПУТИН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A979784-06FC-2008-3669-67AB2C1C7B14}"/>
              </a:ext>
            </a:extLst>
          </p:cNvPr>
          <p:cNvGrpSpPr/>
          <p:nvPr/>
        </p:nvGrpSpPr>
        <p:grpSpPr>
          <a:xfrm>
            <a:off x="641119" y="1665144"/>
            <a:ext cx="4388566" cy="3160996"/>
            <a:chOff x="1409938" y="2277433"/>
            <a:chExt cx="3588799" cy="258494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15D1AFA-877D-C49B-0593-02E3DA45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938" y="2277433"/>
              <a:ext cx="3588799" cy="258494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6D83E98-6394-48E6-BCB6-F48E000EF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4080" y="2577094"/>
              <a:ext cx="3020513" cy="1974290"/>
            </a:xfrm>
            <a:prstGeom prst="roundRect">
              <a:avLst>
                <a:gd name="adj" fmla="val 13124"/>
              </a:avLst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B451A7-E55F-3EE1-86F8-62DAA342D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5138" y="64999"/>
            <a:ext cx="912966" cy="4224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30D019-5204-26AA-09F8-170941FE3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"/>
          <a:stretch/>
        </p:blipFill>
        <p:spPr>
          <a:xfrm>
            <a:off x="3502819" y="0"/>
            <a:ext cx="5641181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0B4A2D-85DF-47F0-DAFA-5B225E018B21}"/>
              </a:ext>
            </a:extLst>
          </p:cNvPr>
          <p:cNvSpPr txBox="1"/>
          <p:nvPr/>
        </p:nvSpPr>
        <p:spPr>
          <a:xfrm>
            <a:off x="218769" y="576907"/>
            <a:ext cx="7202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ПРОЕКТ ОТКРЫВАЕТ НОВЫЕ ВОЗМОЖНОСТИ ДЛЯ СЕЛЬСКОЙ МОЛОДЕЖИ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7F65D3-E99F-3539-788A-2E1A8B387108}"/>
              </a:ext>
            </a:extLst>
          </p:cNvPr>
          <p:cNvSpPr/>
          <p:nvPr/>
        </p:nvSpPr>
        <p:spPr>
          <a:xfrm>
            <a:off x="4136973" y="2118932"/>
            <a:ext cx="4655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2800" b="1" dirty="0">
                <a:solidFill>
                  <a:schemeClr val="accent5"/>
                </a:solidFill>
                <a:latin typeface="+mj-lt"/>
                <a:sym typeface="Arial"/>
              </a:rPr>
              <a:t>#</a:t>
            </a:r>
            <a:r>
              <a:rPr lang="ru-RU" sz="2800" b="1" dirty="0" err="1">
                <a:solidFill>
                  <a:schemeClr val="accent5"/>
                </a:solidFill>
                <a:latin typeface="+mj-lt"/>
                <a:sym typeface="Arial"/>
              </a:rPr>
              <a:t>СелоВозможностей</a:t>
            </a:r>
            <a:endParaRPr lang="ru-RU" sz="2800" b="1" dirty="0">
              <a:solidFill>
                <a:schemeClr val="accent5"/>
              </a:solidFill>
              <a:latin typeface="+mj-lt"/>
              <a:sym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EB3D96-447F-E1FE-A70F-A0DA1FE58048}"/>
              </a:ext>
            </a:extLst>
          </p:cNvPr>
          <p:cNvSpPr/>
          <p:nvPr/>
        </p:nvSpPr>
        <p:spPr>
          <a:xfrm>
            <a:off x="3841413" y="2795178"/>
            <a:ext cx="5025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</a:pPr>
            <a:r>
              <a:rPr lang="ru-RU" sz="1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Совместный проект VOXYS </a:t>
            </a:r>
            <a:r>
              <a:rPr lang="en-US" sz="1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c </a:t>
            </a:r>
            <a:r>
              <a:rPr lang="ru-RU" sz="1400" b="1" dirty="0">
                <a:latin typeface="+mj-lt"/>
              </a:rPr>
              <a:t>Российским союзом сельской молодежи </a:t>
            </a:r>
            <a:r>
              <a:rPr lang="ru-RU" sz="1400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дающий возможность молодежи работать и зарабатывать, не покидая родное село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71BF51-39F9-CB62-E3F3-F543A8133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138" y="64999"/>
            <a:ext cx="912966" cy="4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9033FD-182A-B1F4-68A5-2F4AC4C9A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"/>
          <a:stretch/>
        </p:blipFill>
        <p:spPr>
          <a:xfrm>
            <a:off x="0" y="1579783"/>
            <a:ext cx="9144000" cy="3575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EC3EE7-80AD-356D-59E9-DE3FB5A2BC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1"/>
          <a:stretch/>
        </p:blipFill>
        <p:spPr>
          <a:xfrm flipH="1" flipV="1">
            <a:off x="-1" y="1894284"/>
            <a:ext cx="3656781" cy="3249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BF49D-FEE4-C3FE-CC5D-6F9EFCA89828}"/>
              </a:ext>
            </a:extLst>
          </p:cNvPr>
          <p:cNvSpPr txBox="1"/>
          <p:nvPr/>
        </p:nvSpPr>
        <p:spPr>
          <a:xfrm>
            <a:off x="207367" y="583435"/>
            <a:ext cx="6898825" cy="553343"/>
          </a:xfrm>
          <a:prstGeom prst="roundRect">
            <a:avLst/>
          </a:prstGeom>
          <a:noFill/>
          <a:ln w="28575">
            <a:noFill/>
          </a:ln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ru-RU" sz="2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 И ЗАДАЧИ ПРОЕКТА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8D35C-132F-450A-A5B9-CD3F24C499B3}"/>
              </a:ext>
            </a:extLst>
          </p:cNvPr>
          <p:cNvSpPr txBox="1"/>
          <p:nvPr/>
        </p:nvSpPr>
        <p:spPr>
          <a:xfrm>
            <a:off x="4311358" y="4249113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Развить навыки коммуникации и лидерские качества </a:t>
            </a:r>
          </a:p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у сельской молодежи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0526C-5B0E-4910-878F-66064FB1969F}"/>
              </a:ext>
            </a:extLst>
          </p:cNvPr>
          <p:cNvSpPr txBox="1"/>
          <p:nvPr/>
        </p:nvSpPr>
        <p:spPr>
          <a:xfrm>
            <a:off x="4311358" y="2073690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Повысить уровень жизни на сельских территориях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F4F2A-6C4B-407F-B371-807D15100FE3}"/>
              </a:ext>
            </a:extLst>
          </p:cNvPr>
          <p:cNvSpPr txBox="1"/>
          <p:nvPr/>
        </p:nvSpPr>
        <p:spPr>
          <a:xfrm>
            <a:off x="4311358" y="2518882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Снизить миграцию молодежи из села в города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26B83-D672-4D2C-AC97-D48429AF0ECF}"/>
              </a:ext>
            </a:extLst>
          </p:cNvPr>
          <p:cNvSpPr txBox="1"/>
          <p:nvPr/>
        </p:nvSpPr>
        <p:spPr>
          <a:xfrm>
            <a:off x="4311358" y="2954269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Развить предпринимательство в сельской местности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491DD7-F227-42BF-9EFD-D78EB881C461}"/>
              </a:ext>
            </a:extLst>
          </p:cNvPr>
          <p:cNvSpPr txBox="1"/>
          <p:nvPr/>
        </p:nvSpPr>
        <p:spPr>
          <a:xfrm>
            <a:off x="4311358" y="3340925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Дать возможность сельской молодёжи строить карьеру в крупной компании прямо из родного села</a:t>
            </a:r>
            <a:endParaRPr lang="ru-RU" sz="1000" b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E1064-902B-4003-96E4-F60A8138DE82}"/>
              </a:ext>
            </a:extLst>
          </p:cNvPr>
          <p:cNvSpPr txBox="1"/>
          <p:nvPr/>
        </p:nvSpPr>
        <p:spPr>
          <a:xfrm>
            <a:off x="4311358" y="3801877"/>
            <a:ext cx="457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ru-RU" sz="10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/>
              </a:rPr>
              <a:t>Создать новые рабочие места для жителей сельских территорий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7026C2-0E46-44BE-B58B-ADF116FC7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666" y="2098047"/>
            <a:ext cx="183440" cy="1821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E10237-BFA1-42DF-B404-AA05D7473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666" y="2550941"/>
            <a:ext cx="183440" cy="182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2FCF20-B723-461D-8023-B4D85DA2A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666" y="3003834"/>
            <a:ext cx="183440" cy="1821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4B9FB6-A9E1-4A55-8058-FAFF87E81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666" y="3456728"/>
            <a:ext cx="183440" cy="1821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328953-C66F-41ED-840E-BC5433EDF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666" y="3909621"/>
            <a:ext cx="183440" cy="1821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021206-012B-4D76-B91D-82B676AF7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666" y="4362516"/>
            <a:ext cx="183440" cy="182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F0DDAA-9431-7C05-DE4C-1F6CDAE392AD}"/>
              </a:ext>
            </a:extLst>
          </p:cNvPr>
          <p:cNvSpPr txBox="1"/>
          <p:nvPr/>
        </p:nvSpPr>
        <p:spPr>
          <a:xfrm>
            <a:off x="1253109" y="2971441"/>
            <a:ext cx="2005746" cy="791706"/>
          </a:xfrm>
          <a:prstGeom prst="roundRect">
            <a:avLst/>
          </a:prstGeom>
          <a:noFill/>
          <a:ln w="28575">
            <a:noFill/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ru-RU" sz="1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ОТКРОЙ БИЗНЕС ИЛИ ПОСТРОЙ КАРЬЕРУ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6CC98B-5C3B-D65B-2919-F761CA484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5138" y="64999"/>
            <a:ext cx="912966" cy="4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7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0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0"/>
            <a:ext cx="91347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76" y="762844"/>
            <a:ext cx="8778470" cy="438065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/>
        </p:nvSpPr>
        <p:spPr>
          <a:xfrm>
            <a:off x="133350" y="3297244"/>
            <a:ext cx="1518075" cy="130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38" rIns="0" bIns="0" anchor="t" anchorCtr="0">
            <a:spAutoFit/>
          </a:bodyPr>
          <a:lstStyle/>
          <a:p>
            <a:pPr marR="9525" algn="ctr">
              <a:lnSpc>
                <a:spcPct val="115000"/>
              </a:lnSpc>
              <a:spcBef>
                <a:spcPts val="75"/>
              </a:spcBef>
              <a:buClr>
                <a:schemeClr val="dk1"/>
              </a:buClr>
              <a:buSzPts val="1100"/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организатора:</a:t>
            </a:r>
            <a:endParaRPr sz="9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spcBef>
                <a:spcPts val="450"/>
              </a:spcBef>
              <a:buSzPts val="1100"/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поддержка по вопросам регистрации бизнеса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содействие в поиске  региональных субсидий и грантов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 sz="1200" dirty="0">
              <a:solidFill>
                <a:schemeClr val="dk1"/>
              </a:solidFill>
            </a:endParaRPr>
          </a:p>
          <a:p>
            <a:pPr marR="3810">
              <a:spcBef>
                <a:spcPts val="68"/>
              </a:spcBef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1978040" y="1275769"/>
            <a:ext cx="1659150" cy="213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38" rIns="0" bIns="0" anchor="t" anchorCtr="0">
            <a:spAutoFit/>
          </a:bodyPr>
          <a:lstStyle/>
          <a:p>
            <a:pPr marR="9525" algn="ctr">
              <a:spcBef>
                <a:spcPts val="450"/>
              </a:spcBef>
              <a:buSzPts val="1100"/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организатора:</a:t>
            </a:r>
          </a:p>
          <a:p>
            <a:pPr marR="9525" algn="ctr">
              <a:spcBef>
                <a:spcPts val="450"/>
              </a:spcBef>
              <a:buSzPts val="1100"/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сопровождение по вопросам оснащения</a:t>
            </a:r>
          </a:p>
          <a:p>
            <a:pPr marR="9525" algn="ctr">
              <a:spcBef>
                <a:spcPts val="450"/>
              </a:spcBef>
              <a:buSzPts val="1100"/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консультирование по финансовым и юридическим аспектам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предоставление программного обеспечения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endParaRPr sz="9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200" dirty="0">
              <a:solidFill>
                <a:schemeClr val="dk1"/>
              </a:solidFill>
            </a:endParaRPr>
          </a:p>
          <a:p>
            <a:pPr marR="3810" algn="ctr">
              <a:spcBef>
                <a:spcPts val="68"/>
              </a:spcBef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3939638" y="3297244"/>
            <a:ext cx="1518075" cy="119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38" rIns="0" bIns="0" anchor="t" anchorCtr="0">
            <a:spAutoFit/>
          </a:bodyPr>
          <a:lstStyle/>
          <a:p>
            <a:pPr marR="3810" algn="ctr">
              <a:spcBef>
                <a:spcPts val="68"/>
              </a:spcBef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организатора:</a:t>
            </a:r>
            <a:endParaRPr sz="9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450"/>
              </a:spcBef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сопровождение в кадровых вопросах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spcBef>
                <a:spcPts val="450"/>
              </a:spcBef>
              <a:buSzPts val="1100"/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помощь в подготовке персонала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 к </a:t>
            </a:r>
            <a:r>
              <a:rPr lang="ru-RU" sz="9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online</a:t>
            </a: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академии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5890229" y="1275769"/>
            <a:ext cx="1518075" cy="115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38" rIns="0" bIns="0" anchor="t" anchorCtr="0">
            <a:spAutoFit/>
          </a:bodyPr>
          <a:lstStyle/>
          <a:p>
            <a:pPr marR="9525" algn="ctr">
              <a:lnSpc>
                <a:spcPct val="115000"/>
              </a:lnSpc>
              <a:spcBef>
                <a:spcPts val="75"/>
              </a:spcBef>
              <a:buClr>
                <a:schemeClr val="dk1"/>
              </a:buClr>
              <a:buSzPts val="1100"/>
            </a:pPr>
            <a:r>
              <a:rPr lang="ru-RU" sz="9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организатора:</a:t>
            </a:r>
            <a:endParaRPr sz="9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сопровождение операционного процесса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spcBef>
                <a:spcPts val="450"/>
              </a:spcBef>
              <a:buSzPts val="1100"/>
            </a:pPr>
            <a:r>
              <a:rPr lang="ru-RU" sz="9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обеспечение гарантированных объемов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endParaRPr sz="9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252384" y="1640769"/>
            <a:ext cx="1252575" cy="9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R="3810" algn="ctr">
              <a:spcBef>
                <a:spcPts val="450"/>
              </a:spcBef>
            </a:pPr>
            <a:r>
              <a:rPr lang="ru-RU" sz="75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АУДИТ ДОКУМЕНТОВ</a:t>
            </a:r>
          </a:p>
          <a:p>
            <a:pPr marR="3810" algn="ctr">
              <a:spcBef>
                <a:spcPts val="450"/>
              </a:spcBef>
            </a:pPr>
            <a:r>
              <a:rPr lang="ru-RU" sz="75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ЗАКЛЮЧЕНИЕ КОНТРАКТА</a:t>
            </a:r>
            <a:endParaRPr sz="75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endParaRPr lang="ru-RU" sz="75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r>
              <a:rPr lang="ru-RU" sz="7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СРОК: 2 НЕДЕЛИ</a:t>
            </a:r>
            <a:endParaRPr sz="75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2133469" y="3403894"/>
            <a:ext cx="1324125" cy="83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R="9525" algn="ctr">
              <a:lnSpc>
                <a:spcPct val="115000"/>
              </a:lnSpc>
              <a:spcBef>
                <a:spcPts val="75"/>
              </a:spcBef>
              <a:buClr>
                <a:schemeClr val="dk1"/>
              </a:buClr>
              <a:buSzPts val="1100"/>
            </a:pPr>
            <a:r>
              <a:rPr lang="ru-RU" sz="75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АРЕНДА И</a:t>
            </a:r>
            <a:endParaRPr sz="75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lnSpc>
                <a:spcPct val="115000"/>
              </a:lnSpc>
              <a:spcBef>
                <a:spcPts val="75"/>
              </a:spcBef>
              <a:buClr>
                <a:schemeClr val="dk1"/>
              </a:buClr>
              <a:buSzPts val="1100"/>
            </a:pPr>
            <a:r>
              <a:rPr lang="ru-RU" sz="75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ПОДГОТОВКА ОФИСА</a:t>
            </a:r>
            <a:endParaRPr sz="75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lnSpc>
                <a:spcPct val="115000"/>
              </a:lnSpc>
              <a:spcBef>
                <a:spcPts val="75"/>
              </a:spcBef>
              <a:buClr>
                <a:schemeClr val="dk1"/>
              </a:buClr>
              <a:buSzPts val="1100"/>
            </a:pPr>
            <a:endParaRPr lang="ru-RU" sz="75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lnSpc>
                <a:spcPct val="115000"/>
              </a:lnSpc>
              <a:spcBef>
                <a:spcPts val="75"/>
              </a:spcBef>
              <a:buClr>
                <a:schemeClr val="dk1"/>
              </a:buClr>
              <a:buSzPts val="1100"/>
            </a:pPr>
            <a:r>
              <a:rPr lang="ru-RU" sz="75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СРОК: 1 МЕСЯЦ</a:t>
            </a:r>
            <a:endParaRPr sz="675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endParaRPr sz="675" dirty="0">
              <a:solidFill>
                <a:schemeClr val="dk1"/>
              </a:solidFill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096538" y="1898119"/>
            <a:ext cx="1252575" cy="8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R="9525" algn="ctr">
              <a:lnSpc>
                <a:spcPct val="115000"/>
              </a:lnSpc>
              <a:spcBef>
                <a:spcPts val="75"/>
              </a:spcBef>
              <a:buClr>
                <a:schemeClr val="dk1"/>
              </a:buClr>
              <a:buSzPts val="1100"/>
            </a:pPr>
            <a:r>
              <a:rPr lang="ru-RU" sz="7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ФОРМИРОВАНИЕ КОМАНДЫ</a:t>
            </a:r>
            <a:endParaRPr sz="75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lnSpc>
                <a:spcPct val="115000"/>
              </a:lnSpc>
              <a:spcBef>
                <a:spcPts val="75"/>
              </a:spcBef>
            </a:pPr>
            <a:endParaRPr sz="7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9525" algn="ctr">
              <a:lnSpc>
                <a:spcPct val="115000"/>
              </a:lnSpc>
              <a:spcBef>
                <a:spcPts val="75"/>
              </a:spcBef>
              <a:buClr>
                <a:schemeClr val="dk1"/>
              </a:buClr>
              <a:buSzPts val="1100"/>
            </a:pPr>
            <a:r>
              <a:rPr lang="ru-RU" sz="7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СРОК: ДО 2 МЕС.</a:t>
            </a:r>
            <a:endParaRPr sz="7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endParaRPr sz="75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5984936" y="3535744"/>
            <a:ext cx="1214550" cy="67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R="9525" algn="ctr">
              <a:lnSpc>
                <a:spcPct val="115000"/>
              </a:lnSpc>
              <a:spcBef>
                <a:spcPts val="75"/>
              </a:spcBef>
              <a:buClr>
                <a:schemeClr val="dk1"/>
              </a:buClr>
              <a:buSzPts val="1100"/>
            </a:pPr>
            <a:r>
              <a:rPr lang="ru-RU" sz="7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СТАБИЛЬНАЯ РАБОТА КОНТАКТ-ЦЕНТРА </a:t>
            </a:r>
            <a:endParaRPr sz="75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3810" algn="ctr">
              <a:spcBef>
                <a:spcPts val="68"/>
              </a:spcBef>
            </a:pPr>
            <a:endParaRPr sz="75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3" name="Google Shape;2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919" y="337501"/>
            <a:ext cx="8266162" cy="27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91347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408038" y="1696332"/>
            <a:ext cx="3795525" cy="182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</a:pPr>
            <a:r>
              <a:rPr lang="ru-RU" sz="788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Направьте свои данные на почту: </a:t>
            </a:r>
            <a:r>
              <a:rPr lang="ru-RU" sz="75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partner@voxys.ru</a:t>
            </a:r>
            <a:endParaRPr sz="75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600"/>
              </a:spcBef>
              <a:buClr>
                <a:schemeClr val="dk1"/>
              </a:buClr>
            </a:pP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ФИО; город; текущая должность; место работы; достижения; профессиональный опыт; сопроводительное письмо; контактный телефон</a:t>
            </a:r>
            <a:endParaRPr sz="788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600"/>
              </a:spcBef>
              <a:buClr>
                <a:schemeClr val="dk1"/>
              </a:buClr>
            </a:pPr>
            <a:r>
              <a:rPr lang="ru-RU" sz="788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Срок рассмотрения заявки: </a:t>
            </a:r>
            <a:endParaRPr sz="1125" b="1" dirty="0">
              <a:solidFill>
                <a:schemeClr val="dk1"/>
              </a:solidFill>
            </a:endParaRPr>
          </a:p>
          <a:p>
            <a:pPr marL="128588" indent="-133350">
              <a:buClr>
                <a:schemeClr val="dk1"/>
              </a:buClr>
              <a:buSzPts val="1050"/>
              <a:buChar char="•"/>
            </a:pP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 подаче заявки до 15 числа, срок ответа до 30 числа  текущего месяца</a:t>
            </a:r>
            <a:endParaRPr sz="1125" dirty="0">
              <a:solidFill>
                <a:schemeClr val="dk1"/>
              </a:solidFill>
            </a:endParaRPr>
          </a:p>
          <a:p>
            <a:pPr marL="128588" indent="-133350">
              <a:buClr>
                <a:schemeClr val="dk1"/>
              </a:buClr>
              <a:buSzPts val="1050"/>
              <a:buChar char="•"/>
            </a:pP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 подаче заявки после 15 числа, срок ответа до 15 числа следующего месяца</a:t>
            </a:r>
            <a:endParaRPr sz="788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/>
            <a:endParaRPr sz="788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chemeClr val="dk1"/>
              </a:buClr>
            </a:pP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Мы проконсультируем по всем вопросам специфики бизнеса и поможем в подготовке бизнес-плана</a:t>
            </a:r>
            <a:endParaRPr sz="9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63" y="3435610"/>
            <a:ext cx="3225769" cy="81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63" y="948085"/>
            <a:ext cx="3225769" cy="81759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1094344" y="1172944"/>
            <a:ext cx="2470050" cy="29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7000"/>
              </a:lnSpc>
              <a:buClr>
                <a:schemeClr val="dk1"/>
              </a:buClr>
            </a:pPr>
            <a:r>
              <a:rPr lang="ru-RU" sz="975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ПОДАТЬ ЗАЯВКУ НА УЧАСТИЕ</a:t>
            </a:r>
            <a:endParaRPr sz="975" b="1" dirty="0">
              <a:solidFill>
                <a:schemeClr val="lt1"/>
              </a:solidFill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4754775" y="1760982"/>
            <a:ext cx="3795525" cy="152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</a:pPr>
            <a:r>
              <a:rPr lang="ru-RU" sz="788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Подготовьте и отправьте бизнес-план на почту </a:t>
            </a:r>
            <a:r>
              <a:rPr lang="ru-RU" sz="75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partner@voxys.ru</a:t>
            </a:r>
            <a:endParaRPr sz="75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</a:pPr>
            <a:r>
              <a:rPr lang="ru-RU" sz="788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Срок рассмотрения бизнес-плана: </a:t>
            </a:r>
            <a:endParaRPr sz="1125" b="1" dirty="0">
              <a:solidFill>
                <a:schemeClr val="dk1"/>
              </a:solidFill>
            </a:endParaRPr>
          </a:p>
          <a:p>
            <a:pPr marL="128588" indent="-133350">
              <a:buClr>
                <a:schemeClr val="dk1"/>
              </a:buClr>
              <a:buSzPts val="1050"/>
              <a:buChar char="•"/>
            </a:pP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 загрузке проекта до 15 числа, срок ответа до 30 числа текущего месяца</a:t>
            </a:r>
            <a:endParaRPr sz="1125" dirty="0">
              <a:solidFill>
                <a:schemeClr val="dk1"/>
              </a:solidFill>
            </a:endParaRPr>
          </a:p>
          <a:p>
            <a:pPr marL="128588" indent="-133350">
              <a:buClr>
                <a:schemeClr val="dk1"/>
              </a:buClr>
              <a:buSzPts val="1050"/>
              <a:buChar char="•"/>
            </a:pP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 загрузке проекта после 15 числа текущего месяца, срок ответа до 15 числа следующего месяца</a:t>
            </a:r>
            <a:endParaRPr sz="1125" dirty="0">
              <a:solidFill>
                <a:schemeClr val="dk1"/>
              </a:solidFill>
            </a:endParaRPr>
          </a:p>
          <a:p>
            <a:pPr marL="128588" indent="-83344">
              <a:buClr>
                <a:schemeClr val="dk1"/>
              </a:buClr>
              <a:buSzPts val="950"/>
            </a:pPr>
            <a:endParaRPr sz="788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Clr>
                <a:schemeClr val="dk1"/>
              </a:buClr>
            </a:pP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 одобрении бизнес-плана отборочной комиссией поможем подготовиться к успешной защите</a:t>
            </a:r>
            <a:endParaRPr sz="9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1088343" y="3615375"/>
            <a:ext cx="2734650" cy="37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</a:pPr>
            <a:r>
              <a:rPr lang="ru-RU" sz="975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ЗАЩИТИТЬ БИЗНЕС-ПЛАН</a:t>
            </a:r>
            <a:endParaRPr sz="975" b="1" dirty="0">
              <a:solidFill>
                <a:schemeClr val="lt1"/>
              </a:solidFill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408037" y="4196009"/>
            <a:ext cx="3758834" cy="681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</a:pPr>
            <a:r>
              <a:rPr lang="ru-RU" sz="788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Презентуйте бизнес-план</a:t>
            </a: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команде </a:t>
            </a:r>
            <a:r>
              <a:rPr lang="en-US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VOXYS </a:t>
            </a: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режиме онлайн</a:t>
            </a:r>
            <a:endParaRPr sz="1125" dirty="0">
              <a:solidFill>
                <a:schemeClr val="dk1"/>
              </a:solidFill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</a:pPr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После успешной защиты бизнес-плана – встреча с ТОП-менеджментом компании для подписания контракта</a:t>
            </a:r>
            <a:endParaRPr sz="9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4795613" y="4196063"/>
            <a:ext cx="3631275" cy="25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ru-RU" sz="788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Финансирование проекта открытия партнерского контакт-центра</a:t>
            </a:r>
            <a:endParaRPr sz="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288617" y="1074563"/>
            <a:ext cx="805725" cy="48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2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/>
            <a:r>
              <a:rPr lang="ru-RU" sz="9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этап</a:t>
            </a:r>
            <a:endParaRPr sz="9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288617" y="3553472"/>
            <a:ext cx="805725" cy="48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2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/>
            <a:r>
              <a:rPr lang="ru-RU" sz="9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этап</a:t>
            </a:r>
            <a:endParaRPr sz="9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996" y="3435620"/>
            <a:ext cx="3225769" cy="81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400" y="948085"/>
            <a:ext cx="3225769" cy="81759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1"/>
          <p:cNvSpPr txBox="1"/>
          <p:nvPr/>
        </p:nvSpPr>
        <p:spPr>
          <a:xfrm>
            <a:off x="4635354" y="1065947"/>
            <a:ext cx="805725" cy="48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2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/>
            <a:r>
              <a:rPr lang="ru-RU" sz="9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этап</a:t>
            </a:r>
            <a:endParaRPr sz="9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4635354" y="3553481"/>
            <a:ext cx="805725" cy="48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-RU" sz="12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2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/>
            <a:r>
              <a:rPr lang="ru-RU" sz="97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этап</a:t>
            </a:r>
            <a:endParaRPr sz="975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5433676" y="3543787"/>
            <a:ext cx="2734650" cy="53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buClr>
                <a:schemeClr val="dk1"/>
              </a:buClr>
            </a:pPr>
            <a:r>
              <a:rPr lang="ru-RU" sz="975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ОЦЕНКА ПРОЕКТОВ И ОТБОР ПАРТНЕРОВ</a:t>
            </a:r>
            <a:endParaRPr sz="975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5387388" y="1120936"/>
            <a:ext cx="2766775" cy="44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7000"/>
              </a:lnSpc>
              <a:buClr>
                <a:schemeClr val="dk1"/>
              </a:buClr>
            </a:pPr>
            <a:r>
              <a:rPr lang="ru-RU" sz="938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ПРЕДОСТАВИТЬ БИЗНЕС-ПЛАН НА ОТКРЫТИЕ КОНТАКТНОГО ЦЕНТРА</a:t>
            </a:r>
            <a:endParaRPr sz="938" b="1" dirty="0">
              <a:solidFill>
                <a:schemeClr val="lt1"/>
              </a:solidFill>
            </a:endParaRPr>
          </a:p>
        </p:txBody>
      </p:sp>
      <p:pic>
        <p:nvPicPr>
          <p:cNvPr id="235" name="Google Shape;2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919" y="337502"/>
            <a:ext cx="7967111" cy="4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2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0"/>
            <a:ext cx="91347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9" y="2881004"/>
            <a:ext cx="3685970" cy="89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9" y="1864482"/>
            <a:ext cx="3685970" cy="89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19" y="3897517"/>
            <a:ext cx="3685970" cy="89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/>
          <p:nvPr/>
        </p:nvSpPr>
        <p:spPr>
          <a:xfrm>
            <a:off x="397536" y="1080581"/>
            <a:ext cx="7760700" cy="3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подготовки бизнес-плана организатором разработан и предоставляется каждому участнику вариант готовой финансовой модели для контактного центра на 20 рабочих мест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358313" y="1507857"/>
            <a:ext cx="4509000" cy="24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ru-RU" sz="112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БИЗНЕС-ПЛАНЕ НЕОБХОДИМО ОТРАЗИТЬ:  </a:t>
            </a:r>
            <a:endParaRPr sz="825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438918" y="4864106"/>
            <a:ext cx="8266275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97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Проект предоставляется в свободной форме в любом формате (word, pdf, excel, pptx и т.д.)</a:t>
            </a:r>
            <a:endParaRPr sz="975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07000"/>
              </a:lnSpc>
            </a:pPr>
            <a:endParaRPr sz="675"/>
          </a:p>
        </p:txBody>
      </p:sp>
      <p:sp>
        <p:nvSpPr>
          <p:cNvPr id="247" name="Google Shape;247;p22"/>
          <p:cNvSpPr txBox="1"/>
          <p:nvPr/>
        </p:nvSpPr>
        <p:spPr>
          <a:xfrm>
            <a:off x="605879" y="1936706"/>
            <a:ext cx="3352050" cy="7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975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ОСОБЕННОСТИ АРЕНДЫ ПОМЕЩЕНИЯ ПЛОЩАДЬЮ ОТ 90 М² </a:t>
            </a:r>
            <a:endParaRPr sz="975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07000"/>
              </a:lnSpc>
            </a:pPr>
            <a:r>
              <a:rPr lang="ru-RU" sz="75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(РАСПОЛОЖЕНИЕ, ПЛАН, ТЕХНИЧЕСКИЕ ПАРАМЕТРЫ, УДОБСТВО ДЛЯ СОТРУДНИКОВ)</a:t>
            </a:r>
            <a:endParaRPr sz="75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623721" y="3022042"/>
            <a:ext cx="3453525" cy="71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</a:pPr>
            <a:r>
              <a:rPr lang="ru-RU" sz="975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КОМПЛЕКТАЦИЯ И ТЕХНИЧЕСКОЕ ОСНАЩЕНИЕ РАБОЧИХ МЕСТ ОПЕРАТОРОВ </a:t>
            </a:r>
            <a:endParaRPr sz="975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07000"/>
              </a:lnSpc>
              <a:spcBef>
                <a:spcPts val="450"/>
              </a:spcBef>
            </a:pPr>
            <a:endParaRPr sz="75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605879" y="4076601"/>
            <a:ext cx="3132450" cy="52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</a:pPr>
            <a:r>
              <a:rPr lang="ru-RU" sz="975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ПЛАН ПРИВЛЕЧЕНИЯ И НАЙМА ПЕРСОНАЛА (ОТ 20-ТИ ОПЕРАТОРОВ) </a:t>
            </a:r>
            <a:endParaRPr sz="975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1" name="Google Shape;2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537" y="478652"/>
            <a:ext cx="6957989" cy="26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>
          <a:blip r:embed="rId6">
            <a:alphaModFix amt="95000"/>
          </a:blip>
          <a:stretch>
            <a:fillRect/>
          </a:stretch>
        </p:blipFill>
        <p:spPr>
          <a:xfrm>
            <a:off x="6265332" y="1663454"/>
            <a:ext cx="2820749" cy="2678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Шаблон_1">
  <a:themeElements>
    <a:clrScheme name="Другая 1">
      <a:dk1>
        <a:srgbClr val="1A1A1A"/>
      </a:dk1>
      <a:lt1>
        <a:srgbClr val="FFFFFF"/>
      </a:lt1>
      <a:dk2>
        <a:srgbClr val="005B43"/>
      </a:dk2>
      <a:lt2>
        <a:srgbClr val="868B95"/>
      </a:lt2>
      <a:accent1>
        <a:srgbClr val="FF6359"/>
      </a:accent1>
      <a:accent2>
        <a:srgbClr val="868B95"/>
      </a:accent2>
      <a:accent3>
        <a:srgbClr val="C9C9C9"/>
      </a:accent3>
      <a:accent4>
        <a:srgbClr val="FFCA00"/>
      </a:accent4>
      <a:accent5>
        <a:srgbClr val="9247FF"/>
      </a:accent5>
      <a:accent6>
        <a:srgbClr val="FFFFFF"/>
      </a:accent6>
      <a:hlink>
        <a:srgbClr val="868B95"/>
      </a:hlink>
      <a:folHlink>
        <a:srgbClr val="C9C9C9"/>
      </a:folHlink>
    </a:clrScheme>
    <a:fontScheme name="Другая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Шаблон_1" id="{F1251FD4-AEC6-492C-93D2-5E012EA46008}" vid="{14D55B20-EFC5-4C31-B04E-ACD1BAF6683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30620</TotalTime>
  <Words>658</Words>
  <Application>Microsoft Office PowerPoint</Application>
  <PresentationFormat>Экран (16:9)</PresentationFormat>
  <Paragraphs>124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ТемаШаблон_1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Каргаева Ольга</cp:lastModifiedBy>
  <cp:revision>771</cp:revision>
  <dcterms:created xsi:type="dcterms:W3CDTF">2020-07-20T12:18:50Z</dcterms:created>
  <dcterms:modified xsi:type="dcterms:W3CDTF">2023-08-02T09:28:04Z</dcterms:modified>
</cp:coreProperties>
</file>