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rawings/drawing4.xml" ContentType="application/vnd.openxmlformats-officedocument.drawingml.chartshap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rawings/drawing2.xml" ContentType="application/vnd.openxmlformats-officedocument.drawingml.chartshapes+xml"/>
  <Override PartName="/ppt/charts/chart19.xml" ContentType="application/vnd.openxmlformats-officedocument.drawingml.char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charts/chart17.xml" ContentType="application/vnd.openxmlformats-officedocument.drawingml.char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harts/chart13.xml" ContentType="application/vnd.openxmlformats-officedocument.drawingml.chart+xml"/>
  <Override PartName="/ppt/charts/chart15.xml" ContentType="application/vnd.openxmlformats-officedocument.drawingml.char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Override PartName="/ppt/charts/chart20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drawings/drawing7.xml" ContentType="application/vnd.openxmlformats-officedocument.drawingml.chartshap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rawings/drawing5.xml" ContentType="application/vnd.openxmlformats-officedocument.drawingml.chartshapes+xml"/>
  <Override PartName="/ppt/drawings/drawing6.xml" ContentType="application/vnd.openxmlformats-officedocument.drawingml.chartshape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drawings/drawing3.xml" ContentType="application/vnd.openxmlformats-officedocument.drawingml.chartshape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charts/chart18.xml" ContentType="application/vnd.openxmlformats-officedocument.drawingml.chart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charts/chart16.xml" ContentType="application/vnd.openxmlformats-officedocument.drawingml.char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charts/chart14.xml" ContentType="application/vnd.openxmlformats-officedocument.drawingml.char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charts/chart21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9" r:id="rId1"/>
  </p:sldMasterIdLst>
  <p:notesMasterIdLst>
    <p:notesMasterId r:id="rId21"/>
  </p:notesMasterIdLst>
  <p:handoutMasterIdLst>
    <p:handoutMasterId r:id="rId22"/>
  </p:handoutMasterIdLst>
  <p:sldIdLst>
    <p:sldId id="439" r:id="rId2"/>
    <p:sldId id="414" r:id="rId3"/>
    <p:sldId id="428" r:id="rId4"/>
    <p:sldId id="408" r:id="rId5"/>
    <p:sldId id="429" r:id="rId6"/>
    <p:sldId id="431" r:id="rId7"/>
    <p:sldId id="384" r:id="rId8"/>
    <p:sldId id="440" r:id="rId9"/>
    <p:sldId id="426" r:id="rId10"/>
    <p:sldId id="378" r:id="rId11"/>
    <p:sldId id="432" r:id="rId12"/>
    <p:sldId id="438" r:id="rId13"/>
    <p:sldId id="409" r:id="rId14"/>
    <p:sldId id="433" r:id="rId15"/>
    <p:sldId id="434" r:id="rId16"/>
    <p:sldId id="437" r:id="rId17"/>
    <p:sldId id="436" r:id="rId18"/>
    <p:sldId id="435" r:id="rId19"/>
    <p:sldId id="422" r:id="rId20"/>
  </p:sldIdLst>
  <p:sldSz cx="9144000" cy="6858000" type="screen4x3"/>
  <p:notesSz cx="9926638" cy="679767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Georgia" pitchFamily="18" charset="0"/>
        <a:ea typeface="+mn-ea"/>
        <a:cs typeface="+mn-cs"/>
        <a:sym typeface="Webdings" pitchFamily="18" charset="2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Georgia" pitchFamily="18" charset="0"/>
        <a:ea typeface="+mn-ea"/>
        <a:cs typeface="+mn-cs"/>
        <a:sym typeface="Webdings" pitchFamily="18" charset="2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Georgia" pitchFamily="18" charset="0"/>
        <a:ea typeface="+mn-ea"/>
        <a:cs typeface="+mn-cs"/>
        <a:sym typeface="Webdings" pitchFamily="18" charset="2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Georgia" pitchFamily="18" charset="0"/>
        <a:ea typeface="+mn-ea"/>
        <a:cs typeface="+mn-cs"/>
        <a:sym typeface="Webdings" pitchFamily="18" charset="2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Georgia" pitchFamily="18" charset="0"/>
        <a:ea typeface="+mn-ea"/>
        <a:cs typeface="+mn-cs"/>
        <a:sym typeface="Webdings" pitchFamily="18" charset="2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Georgia" pitchFamily="18" charset="0"/>
        <a:ea typeface="+mn-ea"/>
        <a:cs typeface="+mn-cs"/>
        <a:sym typeface="Webdings" pitchFamily="18" charset="2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Georgia" pitchFamily="18" charset="0"/>
        <a:ea typeface="+mn-ea"/>
        <a:cs typeface="+mn-cs"/>
        <a:sym typeface="Webdings" pitchFamily="18" charset="2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Georgia" pitchFamily="18" charset="0"/>
        <a:ea typeface="+mn-ea"/>
        <a:cs typeface="+mn-cs"/>
        <a:sym typeface="Webdings" pitchFamily="18" charset="2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Georgia" pitchFamily="18" charset="0"/>
        <a:ea typeface="+mn-ea"/>
        <a:cs typeface="+mn-cs"/>
        <a:sym typeface="Webdings" pitchFamily="18" charset="2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clrMru>
    <a:srgbClr val="FFCC99"/>
    <a:srgbClr val="66FF66"/>
    <a:srgbClr val="8E126B"/>
    <a:srgbClr val="EDFA72"/>
    <a:srgbClr val="FFFF66"/>
    <a:srgbClr val="ED49CE"/>
    <a:srgbClr val="FFFF99"/>
    <a:srgbClr val="F7FDC3"/>
    <a:srgbClr val="FBFEDE"/>
    <a:srgbClr val="043E2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A488322-F2BA-4B5B-9748-0D474271808F}" styleName="Средний стиль 3 - 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E269D01E-BC32-4049-B463-5C60D7B0CCD2}" styleName="Стиль из темы 2 - акцент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9265" autoAdjust="0"/>
    <p:restoredTop sz="97810" autoAdjust="0"/>
  </p:normalViewPr>
  <p:slideViewPr>
    <p:cSldViewPr>
      <p:cViewPr>
        <p:scale>
          <a:sx n="100" d="100"/>
          <a:sy n="100" d="100"/>
        </p:scale>
        <p:origin x="-366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package" Target="../embeddings/_____Microsoft_Office_Excel10.xlsx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.xml"/><Relationship Id="rId1" Type="http://schemas.openxmlformats.org/officeDocument/2006/relationships/package" Target="../embeddings/_____Microsoft_Office_Excel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5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6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7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8.xlsx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9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0.xlsx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1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Office_Excel7.xlsx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_____Microsoft_Office_Excel8.xlsx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package" Target="../embeddings/____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32"/>
  <c:chart>
    <c:view3D>
      <c:rotX val="10"/>
      <c:depthPercent val="90"/>
      <c:rAngAx val="1"/>
    </c:view3D>
    <c:floor>
      <c:spPr>
        <a:noFill/>
        <a:ln w="9525">
          <a:noFill/>
        </a:ln>
      </c:spPr>
    </c:floor>
    <c:plotArea>
      <c:layout>
        <c:manualLayout>
          <c:layoutTarget val="inner"/>
          <c:xMode val="edge"/>
          <c:yMode val="edge"/>
          <c:x val="7.1368935028372868E-2"/>
          <c:y val="5.1849018543451371E-2"/>
          <c:w val="0.8553269587282295"/>
          <c:h val="0.80040911141886983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</c:v>
                </c:pt>
              </c:strCache>
            </c:strRef>
          </c:tx>
          <c:spPr>
            <a:solidFill>
              <a:schemeClr val="accent1">
                <a:lumMod val="40000"/>
                <a:lumOff val="60000"/>
              </a:schemeClr>
            </a:solidFill>
          </c:spPr>
          <c:dLbls>
            <c:dLbl>
              <c:idx val="0"/>
              <c:layout>
                <c:manualLayout>
                  <c:x val="3.1372284252249996E-4"/>
                  <c:y val="-1.6098789223508776E-2"/>
                </c:manualLayout>
              </c:layout>
              <c:showVal val="1"/>
            </c:dLbl>
            <c:dLbl>
              <c:idx val="1"/>
              <c:layout>
                <c:manualLayout>
                  <c:x val="2.3876404494382008E-2"/>
                  <c:y val="-1.8311875756085921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1 431 894,2 (98,3%)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1</a:t>
                    </a:r>
                    <a:r>
                      <a:rPr lang="ru-RU"/>
                      <a:t>5</a:t>
                    </a:r>
                    <a:r>
                      <a:rPr lang="en-US"/>
                      <a:t> </a:t>
                    </a:r>
                    <a:r>
                      <a:rPr lang="ru-RU"/>
                      <a:t>199,2</a:t>
                    </a:r>
                    <a:endParaRPr lang="en-US"/>
                  </a:p>
                </c:rich>
              </c:tx>
              <c:showVal val="1"/>
            </c:dLbl>
            <c:showVal val="1"/>
          </c:dLbls>
          <c:cat>
            <c:strRef>
              <c:f>Лист1!$A$2:$A$3</c:f>
              <c:strCache>
                <c:ptCount val="2"/>
                <c:pt idx="0">
                  <c:v>Прогноз 2014</c:v>
                </c:pt>
                <c:pt idx="1">
                  <c:v>Факт   2014</c:v>
                </c:pt>
              </c:strCache>
            </c:strRef>
          </c:cat>
          <c:val>
            <c:numRef>
              <c:f>Лист1!$B$2:$B$3</c:f>
              <c:numCache>
                <c:formatCode>#,##0.0</c:formatCode>
                <c:ptCount val="2"/>
                <c:pt idx="0">
                  <c:v>1455945.8</c:v>
                </c:pt>
                <c:pt idx="1">
                  <c:v>1431894.2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Расходы</c:v>
                </c:pt>
              </c:strCache>
            </c:strRef>
          </c:tx>
          <c:dLbls>
            <c:dLbl>
              <c:idx val="0"/>
              <c:layout>
                <c:manualLayout>
                  <c:x val="2.252683323802402E-2"/>
                  <c:y val="-1.8506257308710937E-2"/>
                </c:manualLayout>
              </c:layout>
              <c:showVal val="1"/>
            </c:dLbl>
            <c:dLbl>
              <c:idx val="1"/>
              <c:layout>
                <c:manualLayout>
                  <c:x val="3.631284916201119E-2"/>
                  <c:y val="-1.1543981113683313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1 485 008,2 (96,8%)</a:t>
                    </a:r>
                    <a:endParaRPr lang="en-US" dirty="0"/>
                  </a:p>
                </c:rich>
              </c:tx>
              <c:showVal val="1"/>
            </c:dLbl>
            <c:showVal val="1"/>
          </c:dLbls>
          <c:cat>
            <c:strRef>
              <c:f>Лист1!$A$2:$A$3</c:f>
              <c:strCache>
                <c:ptCount val="2"/>
                <c:pt idx="0">
                  <c:v>Прогноз 2014</c:v>
                </c:pt>
                <c:pt idx="1">
                  <c:v>Факт   2014</c:v>
                </c:pt>
              </c:strCache>
            </c:strRef>
          </c:cat>
          <c:val>
            <c:numRef>
              <c:f>Лист1!$C$2:$C$3</c:f>
              <c:numCache>
                <c:formatCode>#,##0.0</c:formatCode>
                <c:ptCount val="2"/>
                <c:pt idx="0">
                  <c:v>1534869.8</c:v>
                </c:pt>
                <c:pt idx="1">
                  <c:v>1485008.2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Дефицит</c:v>
                </c:pt>
              </c:strCache>
            </c:strRef>
          </c:tx>
          <c:spPr>
            <a:solidFill>
              <a:srgbClr val="C00000"/>
            </a:solidFill>
          </c:spPr>
          <c:dLbls>
            <c:dLbl>
              <c:idx val="0"/>
              <c:layout>
                <c:manualLayout>
                  <c:x val="2.6536312849162209E-2"/>
                  <c:y val="0.13839598407941109"/>
                </c:manualLayout>
              </c:layout>
              <c:showVal val="1"/>
            </c:dLbl>
            <c:dLbl>
              <c:idx val="1"/>
              <c:layout>
                <c:manualLayout>
                  <c:x val="2.7932960893854789E-2"/>
                  <c:y val="0.13600984966225871"/>
                </c:manualLayout>
              </c:layout>
              <c:showVal val="1"/>
            </c:dLbl>
            <c:showVal val="1"/>
          </c:dLbls>
          <c:cat>
            <c:strRef>
              <c:f>Лист1!$A$2:$A$3</c:f>
              <c:strCache>
                <c:ptCount val="2"/>
                <c:pt idx="0">
                  <c:v>Прогноз 2014</c:v>
                </c:pt>
                <c:pt idx="1">
                  <c:v>Факт   2014</c:v>
                </c:pt>
              </c:strCache>
            </c:strRef>
          </c:cat>
          <c:val>
            <c:numRef>
              <c:f>Лист1!$D$2:$D$3</c:f>
              <c:numCache>
                <c:formatCode>#,##0.0</c:formatCode>
                <c:ptCount val="2"/>
                <c:pt idx="0">
                  <c:v>-78924</c:v>
                </c:pt>
                <c:pt idx="1">
                  <c:v>-53114</c:v>
                </c:pt>
              </c:numCache>
            </c:numRef>
          </c:val>
        </c:ser>
        <c:gapWidth val="25"/>
        <c:gapDepth val="0"/>
        <c:shape val="cylinder"/>
        <c:axId val="140537216"/>
        <c:axId val="140317824"/>
        <c:axId val="0"/>
      </c:bar3DChart>
      <c:catAx>
        <c:axId val="140537216"/>
        <c:scaling>
          <c:orientation val="minMax"/>
        </c:scaling>
        <c:axPos val="b"/>
        <c:numFmt formatCode="General" sourceLinked="1"/>
        <c:tickLblPos val="low"/>
        <c:crossAx val="140317824"/>
        <c:crosses val="autoZero"/>
        <c:auto val="1"/>
        <c:lblAlgn val="ctr"/>
        <c:lblOffset val="50"/>
      </c:catAx>
      <c:valAx>
        <c:axId val="140317824"/>
        <c:scaling>
          <c:orientation val="minMax"/>
        </c:scaling>
        <c:delete val="1"/>
        <c:axPos val="l"/>
        <c:numFmt formatCode="#,##0.0" sourceLinked="1"/>
        <c:tickLblPos val="none"/>
        <c:crossAx val="140537216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26571833897857733"/>
          <c:y val="0.93087482288624268"/>
          <c:w val="0.42273017199665797"/>
          <c:h val="6.7160665382037132E-2"/>
        </c:manualLayout>
      </c:layout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 2013</a:t>
            </a:r>
            <a:r>
              <a:rPr lang="en-US" dirty="0" smtClean="0"/>
              <a:t> </a:t>
            </a:r>
            <a:r>
              <a:rPr lang="ru-RU" dirty="0" smtClean="0"/>
              <a:t>года</a:t>
            </a:r>
            <a:endParaRPr lang="ru-RU" dirty="0"/>
          </a:p>
        </c:rich>
      </c:tx>
      <c:layout>
        <c:manualLayout>
          <c:xMode val="edge"/>
          <c:yMode val="edge"/>
          <c:x val="0.32349513609795683"/>
          <c:y val="4.177167449230787E-2"/>
        </c:manualLayout>
      </c:layout>
    </c:title>
    <c:view3D>
      <c:rotX val="20"/>
      <c:perspective val="30"/>
    </c:view3D>
    <c:plotArea>
      <c:layout>
        <c:manualLayout>
          <c:layoutTarget val="inner"/>
          <c:xMode val="edge"/>
          <c:yMode val="edge"/>
          <c:x val="0.12957019023223043"/>
          <c:y val="0.14406184400563679"/>
          <c:w val="0.66561039515866471"/>
          <c:h val="0.5648312468205296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1 полугодие 2013</c:v>
                </c:pt>
              </c:strCache>
            </c:strRef>
          </c:tx>
          <c:dPt>
            <c:idx val="0"/>
            <c:spPr>
              <a:solidFill>
                <a:schemeClr val="accent1">
                  <a:lumMod val="60000"/>
                  <a:lumOff val="40000"/>
                </a:schemeClr>
              </a:solidFill>
            </c:spPr>
          </c:dPt>
          <c:dPt>
            <c:idx val="1"/>
            <c:spPr>
              <a:solidFill>
                <a:schemeClr val="bg2">
                  <a:lumMod val="90000"/>
                </a:schemeClr>
              </a:solidFill>
            </c:spPr>
          </c:dPt>
          <c:dLbls>
            <c:dLbl>
              <c:idx val="0"/>
              <c:tx>
                <c:rich>
                  <a:bodyPr/>
                  <a:lstStyle/>
                  <a:p>
                    <a:pPr>
                      <a:defRPr sz="1400"/>
                    </a:pPr>
                    <a:r>
                      <a:rPr lang="en-US"/>
                      <a:t> 675 001,6   
</a:t>
                    </a:r>
                    <a:r>
                      <a:rPr lang="ru-RU" smtClean="0"/>
                      <a:t>55,8</a:t>
                    </a:r>
                    <a:r>
                      <a:rPr lang="en-US" smtClean="0"/>
                      <a:t>%</a:t>
                    </a:r>
                    <a:endParaRPr lang="en-US"/>
                  </a:p>
                </c:rich>
              </c:tx>
              <c:spPr/>
              <c:showVal val="1"/>
              <c:showPercent val="1"/>
              <c:separator>
</c:separator>
            </c:dLbl>
            <c:dLbl>
              <c:idx val="1"/>
              <c:tx>
                <c:rich>
                  <a:bodyPr/>
                  <a:lstStyle/>
                  <a:p>
                    <a:pPr>
                      <a:defRPr sz="1400"/>
                    </a:pPr>
                    <a:r>
                      <a:rPr lang="en-US"/>
                      <a:t> 534 575,1   
</a:t>
                    </a:r>
                    <a:r>
                      <a:rPr lang="en-US" smtClean="0"/>
                      <a:t>44</a:t>
                    </a:r>
                    <a:r>
                      <a:rPr lang="ru-RU" smtClean="0"/>
                      <a:t>,2</a:t>
                    </a:r>
                    <a:r>
                      <a:rPr lang="en-US" smtClean="0"/>
                      <a:t>%</a:t>
                    </a:r>
                    <a:endParaRPr lang="en-US"/>
                  </a:p>
                </c:rich>
              </c:tx>
              <c:spPr/>
              <c:showVal val="1"/>
              <c:showPercent val="1"/>
              <c:separator>
</c:separator>
            </c:dLbl>
            <c:showVal val="1"/>
            <c:showPercent val="1"/>
            <c:separator>
</c:separator>
            <c:showLeaderLines val="1"/>
          </c:dLbls>
          <c:cat>
            <c:strRef>
              <c:f>Лист1!$A$2:$A$3</c:f>
              <c:strCache>
                <c:ptCount val="2"/>
                <c:pt idx="0">
                  <c:v>Областные средства</c:v>
                </c:pt>
                <c:pt idx="1">
                  <c:v>Средства местного бюджета</c:v>
                </c:pt>
              </c:strCache>
            </c:strRef>
          </c:cat>
          <c:val>
            <c:numRef>
              <c:f>Лист1!$B$2:$B$3</c:f>
              <c:numCache>
                <c:formatCode>_-* #,##0.0_р_._-;\-* #,##0.0_р_._-;_-* "-"??_р_._-;_-@_-</c:formatCode>
                <c:ptCount val="2"/>
                <c:pt idx="0">
                  <c:v>675001.6</c:v>
                </c:pt>
                <c:pt idx="1">
                  <c:v>534575.1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6.6509575349568736E-2"/>
          <c:y val="0.72473635970272177"/>
          <c:w val="0.90176072048110167"/>
          <c:h val="0.19532606757143944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 2014 года</a:t>
            </a:r>
            <a:endParaRPr lang="ru-RU" dirty="0"/>
          </a:p>
        </c:rich>
      </c:tx>
      <c:layout>
        <c:manualLayout>
          <c:xMode val="edge"/>
          <c:yMode val="edge"/>
          <c:x val="0.29067865516166214"/>
          <c:y val="2.0885837246153945E-2"/>
        </c:manualLayout>
      </c:layout>
    </c:title>
    <c:view3D>
      <c:rotX val="20"/>
      <c:perspective val="30"/>
    </c:view3D>
    <c:plotArea>
      <c:layout>
        <c:manualLayout>
          <c:layoutTarget val="inner"/>
          <c:xMode val="edge"/>
          <c:yMode val="edge"/>
          <c:x val="0.12136606999815676"/>
          <c:y val="0.1115727638449529"/>
          <c:w val="0.66561039515866471"/>
          <c:h val="0.5648312468205296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1 полугодие 2014</c:v>
                </c:pt>
              </c:strCache>
            </c:strRef>
          </c:tx>
          <c:dPt>
            <c:idx val="0"/>
            <c:spPr>
              <a:solidFill>
                <a:schemeClr val="accent4">
                  <a:lumMod val="75000"/>
                </a:schemeClr>
              </a:solidFill>
            </c:spPr>
          </c:dPt>
          <c:dPt>
            <c:idx val="1"/>
            <c:spPr>
              <a:solidFill>
                <a:schemeClr val="accent5">
                  <a:lumMod val="60000"/>
                  <a:lumOff val="40000"/>
                </a:schemeClr>
              </a:solidFill>
            </c:spPr>
          </c:dPt>
          <c:dLbls>
            <c:dLbl>
              <c:idx val="0"/>
              <c:tx>
                <c:rich>
                  <a:bodyPr/>
                  <a:lstStyle/>
                  <a:p>
                    <a:pPr>
                      <a:defRPr sz="1400"/>
                    </a:pPr>
                    <a:r>
                      <a:rPr lang="en-US" dirty="0"/>
                      <a:t> 737 389,6   </a:t>
                    </a:r>
                    <a:r>
                      <a:rPr lang="en-US"/>
                      <a:t>
</a:t>
                    </a:r>
                    <a:r>
                      <a:rPr lang="ru-RU" smtClean="0"/>
                      <a:t>49,7</a:t>
                    </a:r>
                    <a:r>
                      <a:rPr lang="en-US" smtClean="0"/>
                      <a:t>%</a:t>
                    </a:r>
                    <a:endParaRPr lang="en-US" dirty="0"/>
                  </a:p>
                </c:rich>
              </c:tx>
              <c:spPr/>
              <c:showVal val="1"/>
              <c:showPercent val="1"/>
              <c:separator>
</c:separator>
            </c:dLbl>
            <c:dLbl>
              <c:idx val="1"/>
              <c:tx>
                <c:rich>
                  <a:bodyPr/>
                  <a:lstStyle/>
                  <a:p>
                    <a:pPr>
                      <a:defRPr sz="1400"/>
                    </a:pPr>
                    <a:r>
                      <a:rPr lang="en-US"/>
                      <a:t> 747 619,3   
</a:t>
                    </a:r>
                    <a:r>
                      <a:rPr lang="en-US" smtClean="0"/>
                      <a:t>50</a:t>
                    </a:r>
                    <a:r>
                      <a:rPr lang="ru-RU" smtClean="0"/>
                      <a:t>,3</a:t>
                    </a:r>
                    <a:r>
                      <a:rPr lang="en-US" smtClean="0"/>
                      <a:t>%</a:t>
                    </a:r>
                    <a:endParaRPr lang="en-US"/>
                  </a:p>
                </c:rich>
              </c:tx>
              <c:spPr/>
              <c:showVal val="1"/>
              <c:showPercent val="1"/>
              <c:separator>
</c:separator>
            </c:dLbl>
            <c:showVal val="1"/>
            <c:showPercent val="1"/>
            <c:separator>
</c:separator>
            <c:showLeaderLines val="1"/>
          </c:dLbls>
          <c:cat>
            <c:strRef>
              <c:f>Лист1!$A$2:$A$3</c:f>
              <c:strCache>
                <c:ptCount val="2"/>
                <c:pt idx="0">
                  <c:v>Областные средства</c:v>
                </c:pt>
                <c:pt idx="1">
                  <c:v>Средства местного бюджета</c:v>
                </c:pt>
              </c:strCache>
            </c:strRef>
          </c:cat>
          <c:val>
            <c:numRef>
              <c:f>Лист1!$B$2:$B$3</c:f>
              <c:numCache>
                <c:formatCode>_-* #,##0.0_р_._-;\-* #,##0.0_р_._-;_-* "-"??_р_._-;_-@_-</c:formatCode>
                <c:ptCount val="2"/>
                <c:pt idx="0">
                  <c:v>737389.6</c:v>
                </c:pt>
                <c:pt idx="1">
                  <c:v>747619.3</c:v>
                </c:pt>
              </c:numCache>
            </c:numRef>
          </c:val>
        </c:ser>
      </c:pie3DChart>
    </c:plotArea>
    <c:legend>
      <c:legendPos val="r"/>
      <c:legendEntry>
        <c:idx val="0"/>
        <c:txPr>
          <a:bodyPr/>
          <a:lstStyle/>
          <a:p>
            <a:pPr>
              <a:defRPr sz="1800"/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800"/>
            </a:pPr>
            <a:endParaRPr lang="ru-RU"/>
          </a:p>
        </c:txPr>
      </c:legendEntry>
      <c:layout>
        <c:manualLayout>
          <c:xMode val="edge"/>
          <c:yMode val="edge"/>
          <c:x val="6.1040161860186293E-2"/>
          <c:y val="0.6643994965471699"/>
          <c:w val="0.86796319041655401"/>
          <c:h val="0.2474158573024057"/>
        </c:manualLayout>
      </c:layout>
      <c:txPr>
        <a:bodyPr/>
        <a:lstStyle/>
        <a:p>
          <a:pPr>
            <a:defRPr sz="14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 2013 года</a:t>
            </a:r>
          </a:p>
          <a:p>
            <a:pPr>
              <a:defRPr/>
            </a:pPr>
            <a:r>
              <a:rPr lang="ru-RU" dirty="0" smtClean="0"/>
              <a:t>Всего:</a:t>
            </a:r>
            <a:r>
              <a:rPr lang="ru-RU" baseline="0" dirty="0" smtClean="0"/>
              <a:t> 1 209 576,7</a:t>
            </a:r>
            <a:endParaRPr lang="ru-RU" dirty="0"/>
          </a:p>
        </c:rich>
      </c:tx>
      <c:layout>
        <c:manualLayout>
          <c:xMode val="edge"/>
          <c:yMode val="edge"/>
          <c:x val="0.10419346171613145"/>
          <c:y val="2.4366607735639225E-2"/>
        </c:manualLayout>
      </c:layout>
    </c:title>
    <c:view3D>
      <c:rotX val="30"/>
      <c:rotY val="180"/>
      <c:perspective val="30"/>
    </c:view3D>
    <c:plotArea>
      <c:layout>
        <c:manualLayout>
          <c:layoutTarget val="inner"/>
          <c:xMode val="edge"/>
          <c:yMode val="edge"/>
          <c:x val="5.5466425774963413E-2"/>
          <c:y val="0.17604254894600904"/>
          <c:w val="0.53317416526103156"/>
          <c:h val="0.73836768149101806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1 полугодие 2013года</c:v>
                </c:pt>
              </c:strCache>
            </c:strRef>
          </c:tx>
          <c:dPt>
            <c:idx val="0"/>
            <c:spPr>
              <a:solidFill>
                <a:srgbClr val="EDFA72"/>
              </a:solidFill>
            </c:spPr>
          </c:dPt>
          <c:dPt>
            <c:idx val="1"/>
            <c:spPr>
              <a:solidFill>
                <a:srgbClr val="C00000"/>
              </a:solidFill>
            </c:spPr>
          </c:dPt>
          <c:dPt>
            <c:idx val="2"/>
            <c:spPr>
              <a:solidFill>
                <a:srgbClr val="FFC000"/>
              </a:solidFill>
            </c:spPr>
          </c:dPt>
          <c:dPt>
            <c:idx val="3"/>
            <c:spPr>
              <a:solidFill>
                <a:schemeClr val="accent5">
                  <a:lumMod val="75000"/>
                </a:schemeClr>
              </a:solidFill>
            </c:spPr>
          </c:dPt>
          <c:dPt>
            <c:idx val="4"/>
            <c:spPr>
              <a:solidFill>
                <a:schemeClr val="accent3">
                  <a:lumMod val="60000"/>
                  <a:lumOff val="40000"/>
                </a:schemeClr>
              </a:solidFill>
            </c:spPr>
          </c:dPt>
          <c:dLbls>
            <c:numFmt formatCode="0.0%" sourceLinked="0"/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Val val="1"/>
            <c:showPercent val="1"/>
            <c:separator> </c:separator>
          </c:dLbls>
          <c:cat>
            <c:strRef>
              <c:f>Лист1!$A$2:$A$6</c:f>
              <c:strCache>
                <c:ptCount val="5"/>
                <c:pt idx="0">
                  <c:v>Фонд оплаты труда</c:v>
                </c:pt>
                <c:pt idx="1">
                  <c:v>Коммунальные услуги</c:v>
                </c:pt>
                <c:pt idx="2">
                  <c:v>Основные средства</c:v>
                </c:pt>
                <c:pt idx="3">
                  <c:v>Материальные запасы</c:v>
                </c:pt>
                <c:pt idx="4">
                  <c:v>Прочие (включая субсидии бюджетным и автономным учреждениям</c:v>
                </c:pt>
              </c:strCache>
            </c:strRef>
          </c:cat>
          <c:val>
            <c:numRef>
              <c:f>Лист1!$B$2:$B$6</c:f>
              <c:numCache>
                <c:formatCode>_-* #,##0.0_р_._-;\-* #,##0.0_р_._-;_-* "-"??_р_._-;_-@_-</c:formatCode>
                <c:ptCount val="5"/>
                <c:pt idx="0">
                  <c:v>514782.9</c:v>
                </c:pt>
                <c:pt idx="1">
                  <c:v>55699.8</c:v>
                </c:pt>
                <c:pt idx="2">
                  <c:v>88920.7</c:v>
                </c:pt>
                <c:pt idx="3">
                  <c:v>48567.7</c:v>
                </c:pt>
                <c:pt idx="4">
                  <c:v>501605.6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62439866858625848"/>
          <c:y val="0.13951321901551231"/>
          <c:w val="0.33958333333333401"/>
          <c:h val="0.80203838582677156"/>
        </c:manualLayout>
      </c:layout>
      <c:txPr>
        <a:bodyPr/>
        <a:lstStyle/>
        <a:p>
          <a:pPr>
            <a:defRPr sz="14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 2014 года</a:t>
            </a:r>
          </a:p>
          <a:p>
            <a:pPr>
              <a:defRPr/>
            </a:pPr>
            <a:r>
              <a:rPr lang="ru-RU" dirty="0" smtClean="0"/>
              <a:t>Всего: 1 485 008,9</a:t>
            </a:r>
            <a:endParaRPr lang="ru-RU" dirty="0"/>
          </a:p>
        </c:rich>
      </c:tx>
      <c:layout>
        <c:manualLayout>
          <c:xMode val="edge"/>
          <c:yMode val="edge"/>
          <c:x val="0.36289054556179706"/>
          <c:y val="2.4366607735639225E-2"/>
        </c:manualLayout>
      </c:layout>
    </c:title>
    <c:view3D>
      <c:rotX val="30"/>
      <c:rotY val="180"/>
      <c:perspective val="30"/>
    </c:view3D>
    <c:plotArea>
      <c:layout>
        <c:manualLayout>
          <c:layoutTarget val="inner"/>
          <c:xMode val="edge"/>
          <c:yMode val="edge"/>
          <c:x val="0.41251116133055277"/>
          <c:y val="0.17604254894600904"/>
          <c:w val="0.5374502201290472"/>
          <c:h val="0.7450131304096659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1 полугодие 2013года</c:v>
                </c:pt>
              </c:strCache>
            </c:strRef>
          </c:tx>
          <c:dPt>
            <c:idx val="0"/>
            <c:spPr>
              <a:solidFill>
                <a:srgbClr val="EDFA72"/>
              </a:solidFill>
            </c:spPr>
          </c:dPt>
          <c:dPt>
            <c:idx val="1"/>
            <c:spPr>
              <a:solidFill>
                <a:srgbClr val="C00000"/>
              </a:solidFill>
            </c:spPr>
          </c:dPt>
          <c:dPt>
            <c:idx val="2"/>
            <c:spPr>
              <a:solidFill>
                <a:srgbClr val="FFC000"/>
              </a:solidFill>
            </c:spPr>
          </c:dPt>
          <c:dPt>
            <c:idx val="3"/>
            <c:spPr>
              <a:solidFill>
                <a:schemeClr val="accent5">
                  <a:lumMod val="75000"/>
                </a:schemeClr>
              </a:solidFill>
            </c:spPr>
          </c:dPt>
          <c:dPt>
            <c:idx val="4"/>
            <c:spPr>
              <a:solidFill>
                <a:schemeClr val="accent3">
                  <a:lumMod val="60000"/>
                  <a:lumOff val="40000"/>
                </a:schemeClr>
              </a:solidFill>
            </c:spPr>
          </c:dPt>
          <c:dLbls>
            <c:dLbl>
              <c:idx val="1"/>
              <c:layout>
                <c:manualLayout>
                  <c:x val="2.3957131063312855E-2"/>
                  <c:y val="-8.2961584132995279E-3"/>
                </c:manualLayout>
              </c:layout>
              <c:showVal val="1"/>
              <c:showPercent val="1"/>
              <c:separator>
</c:separator>
            </c:dLbl>
            <c:dLbl>
              <c:idx val="2"/>
              <c:layout>
                <c:manualLayout>
                  <c:x val="7.7041462912060168E-2"/>
                  <c:y val="-8.306798091695192E-3"/>
                </c:manualLayout>
              </c:layout>
              <c:showVal val="1"/>
              <c:showPercent val="1"/>
              <c:separator>
</c:separator>
            </c:dLbl>
            <c:dLbl>
              <c:idx val="3"/>
              <c:layout>
                <c:manualLayout>
                  <c:x val="4.3714369598623064E-2"/>
                  <c:y val="8.3741245812153225E-3"/>
                </c:manualLayout>
              </c:layout>
              <c:showVal val="1"/>
              <c:showPercent val="1"/>
              <c:separator>
</c:separator>
            </c:dLbl>
            <c:numFmt formatCode="0.0%" sourceLinked="0"/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Val val="1"/>
            <c:showPercent val="1"/>
            <c:separator>
</c:separator>
            <c:showLeaderLines val="1"/>
          </c:dLbls>
          <c:cat>
            <c:strRef>
              <c:f>Лист1!$A$2:$A$6</c:f>
              <c:strCache>
                <c:ptCount val="5"/>
                <c:pt idx="0">
                  <c:v>Фонд оплаты труда</c:v>
                </c:pt>
                <c:pt idx="1">
                  <c:v>Коммунальные услуги</c:v>
                </c:pt>
                <c:pt idx="2">
                  <c:v>Основные средства</c:v>
                </c:pt>
                <c:pt idx="3">
                  <c:v>Материальные запасы</c:v>
                </c:pt>
                <c:pt idx="4">
                  <c:v>Прочие (включая субсидии бюджетным и автономным учреждениям</c:v>
                </c:pt>
              </c:strCache>
            </c:strRef>
          </c:cat>
          <c:val>
            <c:numRef>
              <c:f>Лист1!$B$2:$B$6</c:f>
              <c:numCache>
                <c:formatCode>_-* #,##0.0_р_._-;\-* #,##0.0_р_._-;_-* "-"??_р_._-;_-@_-</c:formatCode>
                <c:ptCount val="5"/>
                <c:pt idx="0">
                  <c:v>442956.9</c:v>
                </c:pt>
                <c:pt idx="1">
                  <c:v>56296.4</c:v>
                </c:pt>
                <c:pt idx="2">
                  <c:v>222091.2</c:v>
                </c:pt>
                <c:pt idx="3">
                  <c:v>49671.5</c:v>
                </c:pt>
                <c:pt idx="4">
                  <c:v>713992.9</c:v>
                </c:pt>
              </c:numCache>
            </c:numRef>
          </c:val>
        </c:ser>
      </c:pie3D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 2013  года</a:t>
            </a:r>
            <a:endParaRPr lang="ru-RU" dirty="0"/>
          </a:p>
        </c:rich>
      </c:tx>
      <c:layout>
        <c:manualLayout>
          <c:xMode val="edge"/>
          <c:yMode val="edge"/>
          <c:x val="0.2619295861713371"/>
          <c:y val="1.579426498216616E-2"/>
        </c:manualLayout>
      </c:layout>
    </c:title>
    <c:view3D>
      <c:rotX val="20"/>
      <c:rotY val="210"/>
      <c:perspective val="30"/>
    </c:view3D>
    <c:plotArea>
      <c:layout>
        <c:manualLayout>
          <c:layoutTarget val="inner"/>
          <c:xMode val="edge"/>
          <c:yMode val="edge"/>
          <c:x val="5.9840250308105324E-2"/>
          <c:y val="0.15503628400283476"/>
          <c:w val="0.53424490302111161"/>
          <c:h val="0.7577305680199816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1 полугодие 2013</c:v>
                </c:pt>
              </c:strCache>
            </c:strRef>
          </c:tx>
          <c:dPt>
            <c:idx val="1"/>
            <c:spPr>
              <a:solidFill>
                <a:schemeClr val="tx2">
                  <a:lumMod val="40000"/>
                  <a:lumOff val="60000"/>
                </a:schemeClr>
              </a:solidFill>
            </c:spPr>
          </c:dPt>
          <c:dPt>
            <c:idx val="2"/>
            <c:spPr>
              <a:solidFill>
                <a:srgbClr val="FFC000"/>
              </a:solidFill>
            </c:spPr>
          </c:dPt>
          <c:dPt>
            <c:idx val="4"/>
            <c:spPr>
              <a:solidFill>
                <a:srgbClr val="FF0000"/>
              </a:solidFill>
            </c:spPr>
          </c:dPt>
          <c:dPt>
            <c:idx val="6"/>
            <c:spPr>
              <a:solidFill>
                <a:srgbClr val="8E126B"/>
              </a:solidFill>
            </c:spPr>
          </c:dPt>
          <c:dPt>
            <c:idx val="7"/>
            <c:spPr>
              <a:solidFill>
                <a:srgbClr val="FFFF66"/>
              </a:solidFill>
            </c:spPr>
          </c:dPt>
          <c:dLbls>
            <c:dLbl>
              <c:idx val="0"/>
              <c:layout>
                <c:manualLayout>
                  <c:x val="1.8639310731856005E-3"/>
                  <c:y val="1.699769677332701E-2"/>
                </c:manualLayout>
              </c:layout>
              <c:showVal val="1"/>
              <c:showPercent val="1"/>
              <c:separator> </c:separator>
            </c:dLbl>
            <c:dLbl>
              <c:idx val="2"/>
              <c:layout>
                <c:manualLayout>
                  <c:x val="-2.8398019878133198E-2"/>
                  <c:y val="2.3435207033381037E-2"/>
                </c:manualLayout>
              </c:layout>
              <c:showVal val="1"/>
              <c:showPercent val="1"/>
              <c:separator> </c:separator>
            </c:dLbl>
            <c:dLbl>
              <c:idx val="3"/>
              <c:layout>
                <c:manualLayout>
                  <c:x val="1.9869587139890462E-4"/>
                  <c:y val="1.1259942925081277E-2"/>
                </c:manualLayout>
              </c:layout>
              <c:showVal val="1"/>
              <c:showPercent val="1"/>
              <c:separator> </c:separator>
            </c:dLbl>
            <c:dLbl>
              <c:idx val="4"/>
              <c:layout>
                <c:manualLayout>
                  <c:x val="2.7578844515851546E-3"/>
                  <c:y val="7.455639257329622E-3"/>
                </c:manualLayout>
              </c:layout>
              <c:showVal val="1"/>
              <c:showPercent val="1"/>
              <c:separator> </c:separator>
            </c:dLbl>
            <c:dLbl>
              <c:idx val="6"/>
              <c:layout>
                <c:manualLayout>
                  <c:x val="6.0750372465737425E-2"/>
                  <c:y val="6.9266557447182492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64 </a:t>
                    </a:r>
                    <a:r>
                      <a:rPr lang="en-US" dirty="0"/>
                      <a:t>843,4  </a:t>
                    </a:r>
                    <a:endParaRPr lang="ru-RU" dirty="0" smtClean="0"/>
                  </a:p>
                  <a:p>
                    <a:r>
                      <a:rPr lang="en-US" dirty="0" smtClean="0"/>
                      <a:t> </a:t>
                    </a:r>
                    <a:r>
                      <a:rPr lang="en-US" dirty="0"/>
                      <a:t>5,4%</a:t>
                    </a:r>
                  </a:p>
                </c:rich>
              </c:tx>
              <c:showVal val="1"/>
              <c:showPercent val="1"/>
              <c:separator> </c:separator>
            </c:dLbl>
            <c:dLbl>
              <c:idx val="7"/>
              <c:tx>
                <c:rich>
                  <a:bodyPr/>
                  <a:lstStyle/>
                  <a:p>
                    <a:r>
                      <a:rPr lang="en-US"/>
                      <a:t> 7 236,7   </a:t>
                    </a:r>
                    <a:r>
                      <a:rPr lang="en-US" smtClean="0"/>
                      <a:t> </a:t>
                    </a:r>
                    <a:r>
                      <a:rPr lang="en-US"/>
                      <a:t>0,6%</a:t>
                    </a:r>
                  </a:p>
                </c:rich>
              </c:tx>
              <c:showVal val="1"/>
              <c:showPercent val="1"/>
              <c:separator> </c:separator>
            </c:dLbl>
            <c:numFmt formatCode="0.0%" sourceLinked="0"/>
            <c:txPr>
              <a:bodyPr/>
              <a:lstStyle/>
              <a:p>
                <a:pPr>
                  <a:defRPr sz="1000"/>
                </a:pPr>
                <a:endParaRPr lang="ru-RU"/>
              </a:p>
            </c:txPr>
            <c:showVal val="1"/>
            <c:showPercent val="1"/>
            <c:separator> </c:separator>
            <c:showLeaderLines val="1"/>
          </c:dLbls>
          <c:cat>
            <c:strRef>
              <c:f>Лист1!$A$2:$A$9</c:f>
              <c:strCache>
                <c:ptCount val="8"/>
                <c:pt idx="0">
                  <c:v>Общегосударственные расходы</c:v>
                </c:pt>
                <c:pt idx="1">
                  <c:v>Образование</c:v>
                </c:pt>
                <c:pt idx="2">
                  <c:v>ЖКХ</c:v>
                </c:pt>
                <c:pt idx="3">
                  <c:v>Социальная политика</c:v>
                </c:pt>
                <c:pt idx="4">
                  <c:v>Национальная экономика</c:v>
                </c:pt>
                <c:pt idx="5">
                  <c:v>Культура</c:v>
                </c:pt>
                <c:pt idx="6">
                  <c:v>Физическая культура и спорт</c:v>
                </c:pt>
                <c:pt idx="7">
                  <c:v>Прочие</c:v>
                </c:pt>
              </c:strCache>
            </c:strRef>
          </c:cat>
          <c:val>
            <c:numRef>
              <c:f>Лист1!$B$2:$B$9</c:f>
              <c:numCache>
                <c:formatCode>_-* #,##0.0_р_._-;\-* #,##0.0_р_._-;_-* "-"??_р_._-;_-@_-</c:formatCode>
                <c:ptCount val="8"/>
                <c:pt idx="0">
                  <c:v>90877.8</c:v>
                </c:pt>
                <c:pt idx="1">
                  <c:v>765433.2</c:v>
                </c:pt>
                <c:pt idx="2">
                  <c:v>68430.100000000006</c:v>
                </c:pt>
                <c:pt idx="3">
                  <c:v>111684.3</c:v>
                </c:pt>
                <c:pt idx="4">
                  <c:v>33617.9</c:v>
                </c:pt>
                <c:pt idx="5">
                  <c:v>67453.3</c:v>
                </c:pt>
                <c:pt idx="6">
                  <c:v>64843.4</c:v>
                </c:pt>
                <c:pt idx="7">
                  <c:v>7236.7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653099798028141"/>
          <c:y val="0.11870488685336787"/>
          <c:w val="0.34011676765259752"/>
          <c:h val="0.85166988079268169"/>
        </c:manualLayout>
      </c:layout>
      <c:txPr>
        <a:bodyPr/>
        <a:lstStyle/>
        <a:p>
          <a:pPr>
            <a:defRPr sz="14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2014 года</a:t>
            </a:r>
            <a:endParaRPr lang="ru-RU" dirty="0"/>
          </a:p>
        </c:rich>
      </c:tx>
      <c:layout>
        <c:manualLayout>
          <c:xMode val="edge"/>
          <c:yMode val="edge"/>
          <c:x val="0.21258854703495739"/>
          <c:y val="0"/>
        </c:manualLayout>
      </c:layout>
    </c:title>
    <c:view3D>
      <c:rotX val="20"/>
      <c:rotY val="210"/>
      <c:perspective val="30"/>
    </c:view3D>
    <c:plotArea>
      <c:layout>
        <c:manualLayout>
          <c:layoutTarget val="inner"/>
          <c:xMode val="edge"/>
          <c:yMode val="edge"/>
          <c:x val="5.9840250308105324E-2"/>
          <c:y val="2.8956152467304642E-2"/>
          <c:w val="0.81760818770384069"/>
          <c:h val="0.971043847532696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1 полугодие 2014</c:v>
                </c:pt>
              </c:strCache>
            </c:strRef>
          </c:tx>
          <c:dPt>
            <c:idx val="1"/>
            <c:spPr>
              <a:solidFill>
                <a:schemeClr val="tx2">
                  <a:lumMod val="40000"/>
                  <a:lumOff val="60000"/>
                </a:schemeClr>
              </a:solidFill>
            </c:spPr>
          </c:dPt>
          <c:dPt>
            <c:idx val="2"/>
            <c:spPr>
              <a:solidFill>
                <a:srgbClr val="FFC000"/>
              </a:solidFill>
            </c:spPr>
          </c:dPt>
          <c:dPt>
            <c:idx val="4"/>
            <c:spPr>
              <a:solidFill>
                <a:srgbClr val="FF0000"/>
              </a:solidFill>
            </c:spPr>
          </c:dPt>
          <c:dPt>
            <c:idx val="6"/>
            <c:spPr>
              <a:solidFill>
                <a:srgbClr val="8E126B"/>
              </a:solidFill>
            </c:spPr>
          </c:dPt>
          <c:dPt>
            <c:idx val="7"/>
            <c:spPr>
              <a:solidFill>
                <a:srgbClr val="FFFF66"/>
              </a:solidFill>
            </c:spPr>
          </c:dPt>
          <c:dLbls>
            <c:dLbl>
              <c:idx val="0"/>
              <c:layout>
                <c:manualLayout>
                  <c:x val="-1.6924203526431304E-2"/>
                  <c:y val="-4.9716698144650689E-3"/>
                </c:manualLayout>
              </c:layout>
              <c:showVal val="1"/>
              <c:showPercent val="1"/>
              <c:separator> </c:separator>
            </c:dLbl>
            <c:numFmt formatCode="0.0%" sourceLinked="0"/>
            <c:txPr>
              <a:bodyPr/>
              <a:lstStyle/>
              <a:p>
                <a:pPr>
                  <a:defRPr sz="1000"/>
                </a:pPr>
                <a:endParaRPr lang="ru-RU"/>
              </a:p>
            </c:txPr>
            <c:showVal val="1"/>
            <c:showPercent val="1"/>
            <c:separator> </c:separator>
            <c:showLeaderLines val="1"/>
          </c:dLbls>
          <c:cat>
            <c:strRef>
              <c:f>Лист1!$A$2:$A$9</c:f>
              <c:strCache>
                <c:ptCount val="8"/>
                <c:pt idx="0">
                  <c:v>Общегосударственные расходы</c:v>
                </c:pt>
                <c:pt idx="1">
                  <c:v>Образование</c:v>
                </c:pt>
                <c:pt idx="2">
                  <c:v>ЖКХ</c:v>
                </c:pt>
                <c:pt idx="3">
                  <c:v>Социальная политика</c:v>
                </c:pt>
                <c:pt idx="4">
                  <c:v>Национальная экономика</c:v>
                </c:pt>
                <c:pt idx="5">
                  <c:v>Культура</c:v>
                </c:pt>
                <c:pt idx="6">
                  <c:v>Физическая культура и спорт</c:v>
                </c:pt>
                <c:pt idx="7">
                  <c:v>Прочие</c:v>
                </c:pt>
              </c:strCache>
            </c:strRef>
          </c:cat>
          <c:val>
            <c:numRef>
              <c:f>Лист1!$B$2:$B$9</c:f>
              <c:numCache>
                <c:formatCode>_-* #,##0.0_р_._-;\-* #,##0.0_р_._-;_-* "-"??_р_._-;_-@_-</c:formatCode>
                <c:ptCount val="8"/>
                <c:pt idx="0">
                  <c:v>79381.8</c:v>
                </c:pt>
                <c:pt idx="1">
                  <c:v>976345.7</c:v>
                </c:pt>
                <c:pt idx="2">
                  <c:v>75335.899999999994</c:v>
                </c:pt>
                <c:pt idx="3">
                  <c:v>118446.3</c:v>
                </c:pt>
                <c:pt idx="4">
                  <c:v>33057</c:v>
                </c:pt>
                <c:pt idx="5">
                  <c:v>99854.7</c:v>
                </c:pt>
                <c:pt idx="6">
                  <c:v>94478.6</c:v>
                </c:pt>
                <c:pt idx="7">
                  <c:v>8108.9</c:v>
                </c:pt>
              </c:numCache>
            </c:numRef>
          </c:val>
        </c:ser>
      </c:pie3D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40"/>
      <c:rotY val="130"/>
      <c:perspective val="30"/>
    </c:view3D>
    <c:plotArea>
      <c:layout>
        <c:manualLayout>
          <c:layoutTarget val="inner"/>
          <c:xMode val="edge"/>
          <c:yMode val="edge"/>
          <c:x val="7.5840551181102361E-2"/>
          <c:y val="0.10539050196850416"/>
          <c:w val="0.47581266404199546"/>
          <c:h val="0.7137189960629926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1 полугодие 2013г.</c:v>
                </c:pt>
              </c:strCache>
            </c:strRef>
          </c:tx>
          <c:dPt>
            <c:idx val="0"/>
            <c:spPr>
              <a:solidFill>
                <a:srgbClr val="ED49CE"/>
              </a:solidFill>
            </c:spPr>
          </c:dPt>
          <c:dPt>
            <c:idx val="2"/>
            <c:spPr>
              <a:solidFill>
                <a:srgbClr val="EDFA72"/>
              </a:solidFill>
            </c:spPr>
          </c:dPt>
          <c:dPt>
            <c:idx val="3"/>
            <c:spPr>
              <a:solidFill>
                <a:srgbClr val="92D050"/>
              </a:solidFill>
              <a:ln>
                <a:noFill/>
              </a:ln>
            </c:spPr>
          </c:dPt>
          <c:dPt>
            <c:idx val="4"/>
            <c:spPr>
              <a:solidFill>
                <a:schemeClr val="accent3">
                  <a:lumMod val="60000"/>
                  <a:lumOff val="40000"/>
                </a:schemeClr>
              </a:solidFill>
            </c:spPr>
          </c:dPt>
          <c:dPt>
            <c:idx val="5"/>
            <c:spPr>
              <a:solidFill>
                <a:srgbClr val="FFCC99"/>
              </a:solidFill>
            </c:spPr>
          </c:dPt>
          <c:dLbls>
            <c:dLbl>
              <c:idx val="0"/>
              <c:layout>
                <c:manualLayout>
                  <c:x val="-8.1117125984251984E-3"/>
                  <c:y val="-3.0547982283464576E-2"/>
                </c:manualLayout>
              </c:layout>
              <c:showVal val="1"/>
              <c:showPercent val="1"/>
              <c:separator>
</c:separator>
            </c:dLbl>
            <c:dLbl>
              <c:idx val="1"/>
              <c:layout>
                <c:manualLayout>
                  <c:x val="-4.5343667979002723E-2"/>
                  <c:y val="-1.9692175196850421E-2"/>
                </c:manualLayout>
              </c:layout>
              <c:showVal val="1"/>
              <c:showPercent val="1"/>
              <c:separator>
</c:separator>
            </c:dLbl>
            <c:dLbl>
              <c:idx val="3"/>
              <c:delete val="1"/>
            </c:dLbl>
            <c:dLbl>
              <c:idx val="4"/>
              <c:layout>
                <c:manualLayout>
                  <c:x val="0.14583333333333368"/>
                  <c:y val="5.5969242125984253E-2"/>
                </c:manualLayout>
              </c:layout>
              <c:showVal val="1"/>
              <c:showPercent val="1"/>
              <c:separator>
</c:separator>
            </c:dLbl>
            <c:numFmt formatCode="0.0%" sourceLinked="0"/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Val val="1"/>
            <c:showPercent val="1"/>
            <c:separator>
</c:separator>
            <c:showLeaderLines val="1"/>
          </c:dLbls>
          <c:cat>
            <c:strRef>
              <c:f>Лист1!$A$2:$A$7</c:f>
              <c:strCache>
                <c:ptCount val="6"/>
                <c:pt idx="0">
                  <c:v>Социальная политика</c:v>
                </c:pt>
                <c:pt idx="1">
                  <c:v>ЖКХ</c:v>
                </c:pt>
                <c:pt idx="2">
                  <c:v>Образование</c:v>
                </c:pt>
                <c:pt idx="3">
                  <c:v>Культура</c:v>
                </c:pt>
                <c:pt idx="4">
                  <c:v>Физическая культура</c:v>
                </c:pt>
                <c:pt idx="5">
                  <c:v>Прочие</c:v>
                </c:pt>
              </c:strCache>
            </c:strRef>
          </c:cat>
          <c:val>
            <c:numRef>
              <c:f>Лист1!$B$2:$B$7</c:f>
              <c:numCache>
                <c:formatCode>_-* #,##0.0_р_._-;\-* #,##0.0_р_._-;_-* "-"??_р_._-;_-@_-</c:formatCode>
                <c:ptCount val="6"/>
                <c:pt idx="0">
                  <c:v>2690.6</c:v>
                </c:pt>
                <c:pt idx="1">
                  <c:v>1330.2</c:v>
                </c:pt>
                <c:pt idx="2">
                  <c:v>7875.8</c:v>
                </c:pt>
                <c:pt idx="3">
                  <c:v>347</c:v>
                </c:pt>
                <c:pt idx="4">
                  <c:v>11394.7</c:v>
                </c:pt>
                <c:pt idx="5">
                  <c:v>8464.5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57332709973753249"/>
          <c:y val="0.14121530511811053"/>
          <c:w val="0.31567814960629931"/>
          <c:h val="0.79476919291338699"/>
        </c:manualLayout>
      </c:layout>
      <c:txPr>
        <a:bodyPr/>
        <a:lstStyle/>
        <a:p>
          <a:pPr>
            <a:defRPr sz="14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40"/>
      <c:rotY val="160"/>
      <c:perspective val="30"/>
    </c:view3D>
    <c:plotArea>
      <c:layout>
        <c:manualLayout>
          <c:layoutTarget val="inner"/>
          <c:xMode val="edge"/>
          <c:yMode val="edge"/>
          <c:x val="8.7369429623506425E-2"/>
          <c:y val="0.12191160450027477"/>
          <c:w val="0.68076060796997162"/>
          <c:h val="0.6812042669700271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1 полугодие 2014г.</c:v>
                </c:pt>
              </c:strCache>
            </c:strRef>
          </c:tx>
          <c:dPt>
            <c:idx val="0"/>
            <c:spPr>
              <a:solidFill>
                <a:srgbClr val="ED49CE"/>
              </a:solidFill>
            </c:spPr>
          </c:dPt>
          <c:dPt>
            <c:idx val="2"/>
            <c:spPr>
              <a:solidFill>
                <a:srgbClr val="EDFA72"/>
              </a:solidFill>
            </c:spPr>
          </c:dPt>
          <c:dPt>
            <c:idx val="3"/>
            <c:spPr>
              <a:solidFill>
                <a:srgbClr val="92D050"/>
              </a:solidFill>
            </c:spPr>
          </c:dPt>
          <c:dPt>
            <c:idx val="4"/>
            <c:spPr>
              <a:solidFill>
                <a:schemeClr val="accent3">
                  <a:lumMod val="60000"/>
                  <a:lumOff val="40000"/>
                </a:schemeClr>
              </a:solidFill>
            </c:spPr>
          </c:dPt>
          <c:dPt>
            <c:idx val="5"/>
            <c:spPr>
              <a:solidFill>
                <a:srgbClr val="FFCC99"/>
              </a:solidFill>
            </c:spPr>
          </c:dPt>
          <c:dLbls>
            <c:dLbl>
              <c:idx val="0"/>
              <c:layout>
                <c:manualLayout>
                  <c:x val="-4.4458237711788508E-2"/>
                  <c:y val="3.9623241778900418E-3"/>
                </c:manualLayout>
              </c:layout>
              <c:showVal val="1"/>
              <c:showPercent val="1"/>
              <c:separator>
</c:separator>
            </c:dLbl>
            <c:dLbl>
              <c:idx val="1"/>
              <c:layout>
                <c:manualLayout>
                  <c:x val="-5.665973952402148E-2"/>
                  <c:y val="-4.8384220116266816E-3"/>
                </c:manualLayout>
              </c:layout>
              <c:showVal val="1"/>
              <c:showPercent val="1"/>
              <c:separator>
</c:separator>
            </c:dLbl>
            <c:dLbl>
              <c:idx val="3"/>
              <c:layout>
                <c:manualLayout>
                  <c:x val="1.830899680715567E-2"/>
                  <c:y val="0.18103338571442401"/>
                </c:manualLayout>
              </c:layout>
              <c:showVal val="1"/>
              <c:showPercent val="1"/>
              <c:separator>
</c:separator>
            </c:dLbl>
            <c:dLbl>
              <c:idx val="4"/>
              <c:layout>
                <c:manualLayout>
                  <c:x val="2.8511598869305342E-2"/>
                  <c:y val="-5.1806665574054937E-2"/>
                </c:manualLayout>
              </c:layout>
              <c:showVal val="1"/>
              <c:showPercent val="1"/>
              <c:separator>
</c:separator>
            </c:dLbl>
            <c:dLbl>
              <c:idx val="5"/>
              <c:layout>
                <c:manualLayout>
                  <c:x val="-3.7285176685492374E-4"/>
                  <c:y val="-3.4803137080991482E-2"/>
                </c:manualLayout>
              </c:layout>
              <c:showVal val="1"/>
              <c:showPercent val="1"/>
              <c:separator>
</c:separator>
            </c:dLbl>
            <c:numFmt formatCode="0.0%" sourceLinked="0"/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Val val="1"/>
            <c:showPercent val="1"/>
            <c:separator>
</c:separator>
            <c:showLeaderLines val="1"/>
          </c:dLbls>
          <c:cat>
            <c:strRef>
              <c:f>Лист1!$A$2:$A$7</c:f>
              <c:strCache>
                <c:ptCount val="6"/>
                <c:pt idx="0">
                  <c:v>Социальная политика</c:v>
                </c:pt>
                <c:pt idx="1">
                  <c:v>ЖКХ</c:v>
                </c:pt>
                <c:pt idx="2">
                  <c:v>Образование</c:v>
                </c:pt>
                <c:pt idx="3">
                  <c:v>Культура</c:v>
                </c:pt>
                <c:pt idx="4">
                  <c:v>Физическая культура</c:v>
                </c:pt>
                <c:pt idx="5">
                  <c:v>Прочие</c:v>
                </c:pt>
              </c:strCache>
            </c:strRef>
          </c:cat>
          <c:val>
            <c:numRef>
              <c:f>Лист1!$B$2:$B$7</c:f>
              <c:numCache>
                <c:formatCode>_-* #,##0.0_р_._-;\-* #,##0.0_р_._-;_-* "-"??_р_._-;_-@_-</c:formatCode>
                <c:ptCount val="6"/>
                <c:pt idx="0">
                  <c:v>2821.1</c:v>
                </c:pt>
                <c:pt idx="1">
                  <c:v>9108.4</c:v>
                </c:pt>
                <c:pt idx="2">
                  <c:v>21021.200000000001</c:v>
                </c:pt>
                <c:pt idx="3">
                  <c:v>89683.6</c:v>
                </c:pt>
                <c:pt idx="4">
                  <c:v>2542.9</c:v>
                </c:pt>
                <c:pt idx="5">
                  <c:v>9303.299999999992</c:v>
                </c:pt>
              </c:numCache>
            </c:numRef>
          </c:val>
        </c:ser>
      </c:pie3D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29"/>
  <c:chart>
    <c:plotArea>
      <c:layout/>
      <c:lineChart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Кредиторская задолженность</c:v>
                </c:pt>
              </c:strCache>
            </c:strRef>
          </c:tx>
          <c:marker>
            <c:spPr>
              <a:solidFill>
                <a:schemeClr val="accent1">
                  <a:lumMod val="60000"/>
                  <a:lumOff val="40000"/>
                </a:schemeClr>
              </a:solidFill>
            </c:spPr>
          </c:marker>
          <c:dLbls>
            <c:dLbl>
              <c:idx val="0"/>
              <c:layout>
                <c:manualLayout>
                  <c:x val="-4.5334435162387422E-2"/>
                  <c:y val="-4.7031811280228132E-2"/>
                </c:manualLayout>
              </c:layout>
              <c:showVal val="1"/>
            </c:dLbl>
            <c:dLbl>
              <c:idx val="1"/>
              <c:layout>
                <c:manualLayout>
                  <c:x val="-3.1167424174141343E-2"/>
                  <c:y val="-3.9977039588193909E-2"/>
                </c:manualLayout>
              </c:layout>
              <c:showVal val="1"/>
            </c:dLbl>
            <c:dLbl>
              <c:idx val="2"/>
              <c:layout>
                <c:manualLayout>
                  <c:x val="-2.5500619778842919E-2"/>
                  <c:y val="-3.7625449024182453E-2"/>
                </c:manualLayout>
              </c:layout>
              <c:showVal val="1"/>
            </c:dLbl>
            <c:dLbl>
              <c:idx val="3"/>
              <c:layout>
                <c:manualLayout>
                  <c:x val="-3.8250929668264454E-2"/>
                  <c:y val="-4.4680220716216822E-2"/>
                </c:manualLayout>
              </c:layout>
              <c:showVal val="1"/>
            </c:dLbl>
            <c:dLbl>
              <c:idx val="4"/>
              <c:layout>
                <c:manualLayout>
                  <c:x val="-1.4167010988246052E-2"/>
                  <c:y val="-3.5273858460171212E-2"/>
                </c:manualLayout>
              </c:layout>
              <c:showVal val="1"/>
            </c:dLbl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01.07.2013</c:v>
                </c:pt>
                <c:pt idx="1">
                  <c:v>01.01.2014</c:v>
                </c:pt>
                <c:pt idx="2">
                  <c:v>01.07.2014</c:v>
                </c:pt>
                <c:pt idx="3">
                  <c:v>01.01.2015</c:v>
                </c:pt>
              </c:strCache>
            </c:strRef>
          </c:cat>
          <c:val>
            <c:numRef>
              <c:f>Лист1!$B$2:$B$5</c:f>
              <c:numCache>
                <c:formatCode>_-* #,##0.0\ _р_._-;\-* #,##0.0\ _р_._-;_-* "-"??\ _р_._-;_-@_-</c:formatCode>
                <c:ptCount val="4"/>
                <c:pt idx="0">
                  <c:v>92482.2</c:v>
                </c:pt>
                <c:pt idx="1">
                  <c:v>90981.3</c:v>
                </c:pt>
                <c:pt idx="2">
                  <c:v>56663.3</c:v>
                </c:pt>
                <c:pt idx="3">
                  <c:v>41786.199999999997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в т.ч. просроченная кредиторская задолженность</c:v>
                </c:pt>
              </c:strCache>
            </c:strRef>
          </c:tx>
          <c:marker>
            <c:spPr>
              <a:solidFill>
                <a:srgbClr val="FF0000"/>
              </a:solidFill>
            </c:spPr>
          </c:marker>
          <c:dLbls>
            <c:dLbl>
              <c:idx val="0"/>
              <c:layout>
                <c:manualLayout>
                  <c:x val="-4.6751136261212016E-2"/>
                  <c:y val="-3.9977039588193909E-2"/>
                </c:manualLayout>
              </c:layout>
              <c:showVal val="1"/>
            </c:dLbl>
            <c:dLbl>
              <c:idx val="1"/>
              <c:layout>
                <c:manualLayout>
                  <c:x val="-3.2584125272965961E-2"/>
                  <c:y val="-4.9383401844239554E-2"/>
                </c:manualLayout>
              </c:layout>
              <c:showVal val="1"/>
            </c:dLbl>
            <c:dLbl>
              <c:idx val="2"/>
              <c:layout>
                <c:manualLayout>
                  <c:x val="-5.3834641755335172E-2"/>
                  <c:y val="-4.4680220716216808E-2"/>
                </c:manualLayout>
              </c:layout>
              <c:showVal val="1"/>
            </c:dLbl>
            <c:dLbl>
              <c:idx val="3"/>
              <c:layout>
                <c:manualLayout>
                  <c:x val="-3.8250929668264454E-2"/>
                  <c:y val="-3.7625449024182502E-2"/>
                </c:manualLayout>
              </c:layout>
              <c:showVal val="1"/>
            </c:dLbl>
            <c:dLbl>
              <c:idx val="4"/>
              <c:layout>
                <c:manualLayout>
                  <c:x val="-5.5251342854159655E-2"/>
                  <c:y val="-4.7031811280228104E-2"/>
                </c:manualLayout>
              </c:layout>
              <c:showVal val="1"/>
            </c:dLbl>
            <c:dLbl>
              <c:idx val="5"/>
              <c:layout>
                <c:manualLayout>
                  <c:x val="-3.1167424174141343E-2"/>
                  <c:y val="-3.5273858460171115E-2"/>
                </c:manualLayout>
              </c:layout>
              <c:showVal val="1"/>
            </c:dLbl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01.07.2013</c:v>
                </c:pt>
                <c:pt idx="1">
                  <c:v>01.01.2014</c:v>
                </c:pt>
                <c:pt idx="2">
                  <c:v>01.07.2014</c:v>
                </c:pt>
                <c:pt idx="3">
                  <c:v>01.01.2015</c:v>
                </c:pt>
              </c:strCache>
            </c:strRef>
          </c:cat>
          <c:val>
            <c:numRef>
              <c:f>Лист1!$C$2:$C$5</c:f>
              <c:numCache>
                <c:formatCode>_-* #,##0.0\ _р_._-;\-* #,##0.0\ _р_._-;_-* "-"??\ _р_._-;_-@_-</c:formatCode>
                <c:ptCount val="4"/>
                <c:pt idx="0">
                  <c:v>76018.100000000006</c:v>
                </c:pt>
                <c:pt idx="1">
                  <c:v>53812.9</c:v>
                </c:pt>
                <c:pt idx="2">
                  <c:v>36538.6</c:v>
                </c:pt>
                <c:pt idx="3">
                  <c:v>15857.9</c:v>
                </c:pt>
              </c:numCache>
            </c:numRef>
          </c:val>
        </c:ser>
        <c:marker val="1"/>
        <c:axId val="198500352"/>
        <c:axId val="198501888"/>
      </c:lineChart>
      <c:catAx>
        <c:axId val="198500352"/>
        <c:scaling>
          <c:orientation val="minMax"/>
        </c:scaling>
        <c:axPos val="b"/>
        <c:numFmt formatCode="@" sourceLinked="1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198501888"/>
        <c:crosses val="autoZero"/>
        <c:auto val="1"/>
        <c:lblAlgn val="ctr"/>
        <c:lblOffset val="100"/>
      </c:catAx>
      <c:valAx>
        <c:axId val="198501888"/>
        <c:scaling>
          <c:orientation val="minMax"/>
        </c:scaling>
        <c:delete val="1"/>
        <c:axPos val="l"/>
        <c:numFmt formatCode="_-* #,##0.0\ _р_._-;\-* #,##0.0\ _р_._-;_-* &quot;-&quot;??\ _р_._-;_-@_-" sourceLinked="1"/>
        <c:tickLblPos val="none"/>
        <c:crossAx val="198500352"/>
        <c:crosses val="autoZero"/>
        <c:crossBetween val="between"/>
      </c:valAx>
    </c:plotArea>
    <c:legend>
      <c:legendPos val="r"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29"/>
  <c:chart>
    <c:plotArea>
      <c:layout/>
      <c:lineChart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Кредиторская задолженность</c:v>
                </c:pt>
              </c:strCache>
            </c:strRef>
          </c:tx>
          <c:marker>
            <c:spPr>
              <a:solidFill>
                <a:schemeClr val="accent1">
                  <a:lumMod val="60000"/>
                  <a:lumOff val="40000"/>
                </a:schemeClr>
              </a:solidFill>
            </c:spPr>
          </c:marker>
          <c:dLbls>
            <c:dLbl>
              <c:idx val="0"/>
              <c:layout>
                <c:manualLayout>
                  <c:x val="-6.0918147249458092E-2"/>
                  <c:y val="-5.6438173536273763E-2"/>
                </c:manualLayout>
              </c:layout>
              <c:showVal val="1"/>
            </c:dLbl>
            <c:dLbl>
              <c:idx val="1"/>
              <c:layout>
                <c:manualLayout>
                  <c:x val="-8.5002065929476733E-2"/>
                  <c:y val="-5.1734992408250864E-2"/>
                </c:manualLayout>
              </c:layout>
              <c:showVal val="1"/>
            </c:dLbl>
            <c:dLbl>
              <c:idx val="2"/>
              <c:layout>
                <c:manualLayout>
                  <c:x val="-2.9750723075316742E-2"/>
                  <c:y val="-3.9977039588193999E-2"/>
                </c:manualLayout>
              </c:layout>
              <c:showVal val="1"/>
            </c:dLbl>
            <c:dLbl>
              <c:idx val="3"/>
              <c:layout>
                <c:manualLayout>
                  <c:x val="-2.4084030231285938E-2"/>
                  <c:y val="-5.6438173536273763E-2"/>
                </c:manualLayout>
              </c:layout>
              <c:showVal val="1"/>
            </c:dLbl>
            <c:dLbl>
              <c:idx val="4"/>
              <c:layout>
                <c:manualLayout>
                  <c:x val="-3.9667630767088985E-2"/>
                  <c:y val="-4.4680220716216829E-2"/>
                </c:manualLayout>
              </c:layout>
              <c:showVal val="1"/>
            </c:dLbl>
            <c:dLbl>
              <c:idx val="5"/>
              <c:layout>
                <c:manualLayout>
                  <c:x val="-8.7835468127125726E-2"/>
                  <c:y val="2.8219086768136874E-2"/>
                </c:manualLayout>
              </c:layout>
              <c:showVal val="1"/>
            </c:dLbl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01.07.2013</c:v>
                </c:pt>
                <c:pt idx="1">
                  <c:v>01.01.2014</c:v>
                </c:pt>
                <c:pt idx="2">
                  <c:v>01.07.2014</c:v>
                </c:pt>
                <c:pt idx="3">
                  <c:v>01.01.2015</c:v>
                </c:pt>
              </c:strCache>
            </c:strRef>
          </c:cat>
          <c:val>
            <c:numRef>
              <c:f>Лист1!$B$2:$B$5</c:f>
              <c:numCache>
                <c:formatCode>_-* #,##0.0_р_._-;\-* #,##0.0_р_._-;_-* "-"??_р_._-;_-@_-</c:formatCode>
                <c:ptCount val="4"/>
                <c:pt idx="0">
                  <c:v>44611.5</c:v>
                </c:pt>
                <c:pt idx="1">
                  <c:v>18050.8</c:v>
                </c:pt>
                <c:pt idx="2">
                  <c:v>21597</c:v>
                </c:pt>
                <c:pt idx="3">
                  <c:v>16026.2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в т.ч. просроченная кредиторская задолженность</c:v>
                </c:pt>
              </c:strCache>
            </c:strRef>
          </c:tx>
          <c:marker>
            <c:spPr>
              <a:solidFill>
                <a:srgbClr val="FF0000"/>
              </a:solidFill>
            </c:spPr>
          </c:marker>
          <c:dLbls>
            <c:dLbl>
              <c:idx val="0"/>
              <c:layout>
                <c:manualLayout>
                  <c:x val="-5.2417940656510544E-2"/>
                  <c:y val="4.2328630152205553E-2"/>
                </c:manualLayout>
              </c:layout>
              <c:showVal val="1"/>
            </c:dLbl>
            <c:dLbl>
              <c:idx val="1"/>
              <c:layout>
                <c:manualLayout>
                  <c:x val="-1.4167010988246052E-2"/>
                  <c:y val="2.586749620412547E-2"/>
                </c:manualLayout>
              </c:layout>
              <c:showVal val="1"/>
            </c:dLbl>
            <c:dLbl>
              <c:idx val="2"/>
              <c:layout>
                <c:manualLayout>
                  <c:x val="-4.5334435162387422E-2"/>
                  <c:y val="-4.4680220716216835E-2"/>
                </c:manualLayout>
              </c:layout>
              <c:showVal val="1"/>
            </c:dLbl>
            <c:dLbl>
              <c:idx val="3"/>
              <c:layout>
                <c:manualLayout>
                  <c:x val="-6.2334959899550409E-2"/>
                  <c:y val="3.5273858460171198E-2"/>
                </c:manualLayout>
              </c:layout>
              <c:showVal val="1"/>
            </c:dLbl>
            <c:dLbl>
              <c:idx val="4"/>
              <c:layout>
                <c:manualLayout>
                  <c:x val="-5.5251342854159655E-2"/>
                  <c:y val="4.9383401844239783E-2"/>
                </c:manualLayout>
              </c:layout>
              <c:showVal val="1"/>
            </c:dLbl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01.07.2013</c:v>
                </c:pt>
                <c:pt idx="1">
                  <c:v>01.01.2014</c:v>
                </c:pt>
                <c:pt idx="2">
                  <c:v>01.07.2014</c:v>
                </c:pt>
                <c:pt idx="3">
                  <c:v>01.01.2015</c:v>
                </c:pt>
              </c:strCache>
            </c:strRef>
          </c:cat>
          <c:val>
            <c:numRef>
              <c:f>Лист1!$C$2:$C$5</c:f>
              <c:numCache>
                <c:formatCode>_-* #,##0.0_р_._-;\-* #,##0.0_р_._-;_-* "-"??_р_._-;_-@_-</c:formatCode>
                <c:ptCount val="4"/>
                <c:pt idx="0">
                  <c:v>36693.9</c:v>
                </c:pt>
                <c:pt idx="1">
                  <c:v>11341.1</c:v>
                </c:pt>
                <c:pt idx="2">
                  <c:v>9973</c:v>
                </c:pt>
                <c:pt idx="3">
                  <c:v>4636.2</c:v>
                </c:pt>
              </c:numCache>
            </c:numRef>
          </c:val>
        </c:ser>
        <c:marker val="1"/>
        <c:axId val="198684032"/>
        <c:axId val="198685824"/>
      </c:lineChart>
      <c:catAx>
        <c:axId val="198684032"/>
        <c:scaling>
          <c:orientation val="minMax"/>
        </c:scaling>
        <c:axPos val="b"/>
        <c:numFmt formatCode="@" sourceLinked="1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198685824"/>
        <c:crosses val="autoZero"/>
        <c:auto val="1"/>
        <c:lblAlgn val="ctr"/>
        <c:lblOffset val="100"/>
      </c:catAx>
      <c:valAx>
        <c:axId val="198685824"/>
        <c:scaling>
          <c:orientation val="minMax"/>
        </c:scaling>
        <c:delete val="1"/>
        <c:axPos val="l"/>
        <c:numFmt formatCode="_-* #,##0.0_р_._-;\-* #,##0.0_р_._-;_-* &quot;-&quot;??_р_._-;_-@_-" sourceLinked="1"/>
        <c:tickLblPos val="none"/>
        <c:crossAx val="198684032"/>
        <c:crosses val="autoZero"/>
        <c:crossBetween val="between"/>
      </c:valAx>
    </c:plotArea>
    <c:legend>
      <c:legendPos val="r"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hart>
    <c:autoTitleDeleted val="1"/>
    <c:view3D>
      <c:rotX val="10"/>
      <c:rotY val="0"/>
      <c:rAngAx val="1"/>
    </c:view3D>
    <c:plotArea>
      <c:layout>
        <c:manualLayout>
          <c:layoutTarget val="inner"/>
          <c:xMode val="edge"/>
          <c:yMode val="edge"/>
          <c:x val="0"/>
          <c:y val="5.7408190039284334E-4"/>
          <c:w val="1"/>
          <c:h val="0.93477604231434563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</c:spPr>
          <c:dPt>
            <c:idx val="1"/>
            <c:spPr>
              <a:solidFill>
                <a:srgbClr val="FFFF00"/>
              </a:solidFill>
            </c:spPr>
          </c:dPt>
          <c:dPt>
            <c:idx val="2"/>
            <c:spPr>
              <a:solidFill>
                <a:srgbClr val="FFC000"/>
              </a:solidFill>
            </c:spPr>
          </c:dPt>
          <c:dLbls>
            <c:dLbl>
              <c:idx val="0"/>
              <c:layout>
                <c:manualLayout>
                  <c:x val="1.3143901109783736E-17"/>
                  <c:y val="-2.0189894525023608E-2"/>
                </c:manualLayout>
              </c:layout>
              <c:showVal val="1"/>
            </c:dLbl>
            <c:dLbl>
              <c:idx val="1"/>
              <c:layout>
                <c:manualLayout>
                  <c:x val="-4.3016900561184323E-3"/>
                  <c:y val="2.6625374958337982E-2"/>
                </c:manualLayout>
              </c:layout>
              <c:tx>
                <c:rich>
                  <a:bodyPr/>
                  <a:lstStyle/>
                  <a:p>
                    <a:r>
                      <a:rPr lang="ru-RU" sz="1800" dirty="0" smtClean="0"/>
                      <a:t>222 025</a:t>
                    </a:r>
                    <a:r>
                      <a:rPr lang="en-US" sz="1800" dirty="0" smtClean="0"/>
                      <a:t>,</a:t>
                    </a:r>
                    <a:r>
                      <a:rPr lang="ru-RU" sz="1800" dirty="0" smtClean="0"/>
                      <a:t>7  </a:t>
                    </a:r>
                    <a:r>
                      <a:rPr lang="ru-RU" sz="1800" b="0" i="0" u="none" strike="noStrike" baseline="0" dirty="0" smtClean="0"/>
                      <a:t>(101,0%)</a:t>
                    </a:r>
                  </a:p>
                  <a:p>
                    <a:r>
                      <a:rPr lang="en-US" dirty="0" smtClean="0"/>
                      <a:t>   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>
                <c:manualLayout>
                  <c:x val="-1.4692275495667634E-3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 583 366,1</a:t>
                    </a:r>
                    <a:r>
                      <a:rPr lang="ru-RU" dirty="0" smtClean="0"/>
                      <a:t> (265,4%)</a:t>
                    </a:r>
                    <a:r>
                      <a:rPr lang="en-US" dirty="0" smtClean="0"/>
                      <a:t>   </a:t>
                    </a:r>
                    <a:endParaRPr lang="en-US" dirty="0"/>
                  </a:p>
                </c:rich>
              </c:tx>
              <c:showVal val="1"/>
            </c:dLbl>
            <c:dLbl>
              <c:idx val="3"/>
              <c:layout>
                <c:manualLayout>
                  <c:x val="-5.7355867414912434E-3"/>
                  <c:y val="-2.2433216138915144E-3"/>
                </c:manualLayout>
              </c:layout>
              <c:showVal val="1"/>
            </c:dLbl>
            <c:dLbl>
              <c:idx val="5"/>
              <c:layout>
                <c:manualLayout>
                  <c:x val="1.8640656909846513E-2"/>
                  <c:y val="0"/>
                </c:manualLayout>
              </c:layout>
              <c:showVal val="1"/>
            </c:dLbl>
            <c:txPr>
              <a:bodyPr/>
              <a:lstStyle/>
              <a:p>
                <a:pPr>
                  <a:defRPr sz="1800"/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2014 прогноз</c:v>
                </c:pt>
                <c:pt idx="1">
                  <c:v>2014 факт</c:v>
                </c:pt>
                <c:pt idx="2">
                  <c:v>2013 факт</c:v>
                </c:pt>
              </c:strCache>
            </c:strRef>
          </c:cat>
          <c:val>
            <c:numRef>
              <c:f>Лист1!$B$2:$B$4</c:f>
              <c:numCache>
                <c:formatCode>_-* #,##0.0_р_._-;\-* #,##0.0_р_._-;_-* "-"??_р_._-;_-@_-</c:formatCode>
                <c:ptCount val="3"/>
                <c:pt idx="0">
                  <c:v>219820.2</c:v>
                </c:pt>
                <c:pt idx="1">
                  <c:v>222025.7</c:v>
                </c:pt>
                <c:pt idx="2">
                  <c:v>583366.1</c:v>
                </c:pt>
              </c:numCache>
            </c:numRef>
          </c:val>
        </c:ser>
        <c:shape val="cylinder"/>
        <c:axId val="169620992"/>
        <c:axId val="169622528"/>
        <c:axId val="0"/>
      </c:bar3DChart>
      <c:catAx>
        <c:axId val="169620992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800"/>
            </a:pPr>
            <a:endParaRPr lang="ru-RU"/>
          </a:p>
        </c:txPr>
        <c:crossAx val="169622528"/>
        <c:crosses val="autoZero"/>
        <c:auto val="1"/>
        <c:lblAlgn val="ctr"/>
        <c:lblOffset val="100"/>
      </c:catAx>
      <c:valAx>
        <c:axId val="169622528"/>
        <c:scaling>
          <c:orientation val="minMax"/>
        </c:scaling>
        <c:delete val="1"/>
        <c:axPos val="l"/>
        <c:numFmt formatCode="_-* #,##0.0_р_._-;\-* #,##0.0_р_._-;_-* &quot;-&quot;??_р_._-;_-@_-" sourceLinked="1"/>
        <c:tickLblPos val="none"/>
        <c:crossAx val="169620992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floor>
      <c:spPr>
        <a:noFill/>
        <a:ln w="9525">
          <a:noFill/>
        </a:ln>
      </c:spPr>
    </c:floor>
    <c:sideWall>
      <c:spPr>
        <a:noFill/>
        <a:ln w="25400">
          <a:noFill/>
        </a:ln>
      </c:spPr>
    </c:sideWall>
    <c:plotArea>
      <c:layout>
        <c:manualLayout>
          <c:layoutTarget val="inner"/>
          <c:xMode val="edge"/>
          <c:yMode val="edge"/>
          <c:x val="5.9058517708498313E-2"/>
          <c:y val="3.9872630840136911E-2"/>
          <c:w val="0.77719778302696874"/>
          <c:h val="0.81962814847270049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Количество дел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</c:spPr>
          <c:dLbls>
            <c:dLbl>
              <c:idx val="0"/>
              <c:layout>
                <c:manualLayout>
                  <c:x val="6.9444444444444458E-3"/>
                  <c:y val="-1.9936315420068459E-2"/>
                </c:manualLayout>
              </c:layout>
              <c:tx>
                <c:rich>
                  <a:bodyPr/>
                  <a:lstStyle/>
                  <a:p>
                    <a:r>
                      <a:rPr lang="ru-RU" smtClean="0"/>
                      <a:t>179</a:t>
                    </a:r>
                    <a:endParaRPr lang="en-US"/>
                  </a:p>
                </c:rich>
              </c:tx>
              <c:showVal val="1"/>
            </c:dLbl>
            <c:dLbl>
              <c:idx val="1"/>
              <c:layout>
                <c:manualLayout>
                  <c:x val="6.9444444444444961E-3"/>
                  <c:y val="-1.9936315420068459E-2"/>
                </c:manualLayout>
              </c:layout>
              <c:tx>
                <c:rich>
                  <a:bodyPr/>
                  <a:lstStyle/>
                  <a:p>
                    <a:r>
                      <a:rPr lang="ru-RU" smtClean="0"/>
                      <a:t>213</a:t>
                    </a:r>
                    <a:endParaRPr lang="en-US"/>
                  </a:p>
                </c:rich>
              </c:tx>
              <c:showVal val="1"/>
            </c:dLbl>
            <c:dLbl>
              <c:idx val="2"/>
              <c:layout>
                <c:manualLayout>
                  <c:x val="1.3888888888888892E-2"/>
                  <c:y val="-1.9936315420068459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185</a:t>
                    </a:r>
                    <a:endParaRPr lang="en-US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2012 год</c:v>
                </c:pt>
                <c:pt idx="1">
                  <c:v>2013 год</c:v>
                </c:pt>
                <c:pt idx="2">
                  <c:v>2014 год</c:v>
                </c:pt>
              </c:strCache>
            </c:strRef>
          </c:cat>
          <c:val>
            <c:numRef>
              <c:f>Лист1!$B$2:$B$4</c:f>
              <c:numCache>
                <c:formatCode>@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Предъявлено, тыс.руб.</c:v>
                </c:pt>
              </c:strCache>
            </c:strRef>
          </c:tx>
          <c:dLbls>
            <c:dLbl>
              <c:idx val="0"/>
              <c:layout>
                <c:manualLayout>
                  <c:x val="1.3888888888888904E-2"/>
                  <c:y val="-2.6581753893424612E-2"/>
                </c:manualLayout>
              </c:layout>
              <c:showVal val="1"/>
            </c:dLbl>
            <c:dLbl>
              <c:idx val="1"/>
              <c:layout>
                <c:manualLayout>
                  <c:x val="1.9444444444444445E-2"/>
                  <c:y val="-2.8796900051209991E-2"/>
                </c:manualLayout>
              </c:layout>
              <c:showVal val="1"/>
            </c:dLbl>
            <c:dLbl>
              <c:idx val="2"/>
              <c:layout>
                <c:manualLayout>
                  <c:x val="4.146169123586136E-3"/>
                  <c:y val="-1.9936315420068459E-2"/>
                </c:manualLayout>
              </c:layout>
              <c:showVal val="1"/>
            </c:dLbl>
            <c:dLbl>
              <c:idx val="3"/>
              <c:layout>
                <c:manualLayout>
                  <c:x val="2.6388888888888878E-2"/>
                  <c:y val="-6.6454384733561521E-3"/>
                </c:manualLayout>
              </c:layout>
              <c:showVal val="1"/>
            </c:dLbl>
            <c:dLbl>
              <c:idx val="4"/>
              <c:layout>
                <c:manualLayout>
                  <c:x val="1.527777777777768E-2"/>
                  <c:y val="-8.8605846311416263E-3"/>
                </c:manualLayout>
              </c:layout>
              <c:showVal val="1"/>
            </c:dLbl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2012 год</c:v>
                </c:pt>
                <c:pt idx="1">
                  <c:v>2013 год</c:v>
                </c:pt>
                <c:pt idx="2">
                  <c:v>2014 год</c:v>
                </c:pt>
              </c:strCache>
            </c:strRef>
          </c:cat>
          <c:val>
            <c:numRef>
              <c:f>Лист1!$C$2:$C$4</c:f>
              <c:numCache>
                <c:formatCode>_-* #,##0.0_р_._-;\-* #,##0.0_р_._-;_-* "-"??_р_._-;_-@_-</c:formatCode>
                <c:ptCount val="3"/>
                <c:pt idx="0">
                  <c:v>20352.2</c:v>
                </c:pt>
                <c:pt idx="1">
                  <c:v>18606.599999999995</c:v>
                </c:pt>
                <c:pt idx="2">
                  <c:v>19194.2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Исполнено, тыс.руб.</c:v>
                </c:pt>
              </c:strCache>
            </c:strRef>
          </c:tx>
          <c:dLbls>
            <c:dLbl>
              <c:idx val="0"/>
              <c:layout>
                <c:manualLayout>
                  <c:x val="1.8055555555555557E-2"/>
                  <c:y val="-1.5506023104497691E-2"/>
                </c:manualLayout>
              </c:layout>
              <c:showVal val="1"/>
            </c:dLbl>
            <c:dLbl>
              <c:idx val="1"/>
              <c:layout>
                <c:manualLayout>
                  <c:x val="1.666666666666667E-2"/>
                  <c:y val="-1.1075730788926919E-2"/>
                </c:manualLayout>
              </c:layout>
              <c:showVal val="1"/>
            </c:dLbl>
            <c:dLbl>
              <c:idx val="2"/>
              <c:layout>
                <c:manualLayout>
                  <c:x val="2.1227048775830249E-2"/>
                  <c:y val="-1.3290876946712308E-2"/>
                </c:manualLayout>
              </c:layout>
              <c:showVal val="1"/>
            </c:dLbl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2012 год</c:v>
                </c:pt>
                <c:pt idx="1">
                  <c:v>2013 год</c:v>
                </c:pt>
                <c:pt idx="2">
                  <c:v>2014 год</c:v>
                </c:pt>
              </c:strCache>
            </c:strRef>
          </c:cat>
          <c:val>
            <c:numRef>
              <c:f>Лист1!$D$2:$D$4</c:f>
              <c:numCache>
                <c:formatCode>_-* #,##0.0_р_._-;\-* #,##0.0_р_._-;_-* "-"??_р_._-;_-@_-</c:formatCode>
                <c:ptCount val="3"/>
                <c:pt idx="0">
                  <c:v>19036.7</c:v>
                </c:pt>
                <c:pt idx="1">
                  <c:v>17928.3</c:v>
                </c:pt>
                <c:pt idx="2">
                  <c:v>19439.5</c:v>
                </c:pt>
              </c:numCache>
            </c:numRef>
          </c:val>
        </c:ser>
        <c:shape val="cylinder"/>
        <c:axId val="169890560"/>
        <c:axId val="169892096"/>
        <c:axId val="0"/>
      </c:bar3DChart>
      <c:catAx>
        <c:axId val="169890560"/>
        <c:scaling>
          <c:orientation val="minMax"/>
        </c:scaling>
        <c:axPos val="b"/>
        <c:tickLblPos val="nextTo"/>
        <c:crossAx val="169892096"/>
        <c:crosses val="autoZero"/>
        <c:auto val="1"/>
        <c:lblAlgn val="ctr"/>
        <c:lblOffset val="100"/>
      </c:catAx>
      <c:valAx>
        <c:axId val="169892096"/>
        <c:scaling>
          <c:orientation val="minMax"/>
        </c:scaling>
        <c:delete val="1"/>
        <c:axPos val="l"/>
        <c:numFmt formatCode="@" sourceLinked="1"/>
        <c:tickLblPos val="none"/>
        <c:crossAx val="16989056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9044358681967408"/>
          <c:y val="0.1629738842989045"/>
          <c:w val="0.20955641318032592"/>
          <c:h val="0.73418507738011374"/>
        </c:manualLayout>
      </c:layout>
      <c:txPr>
        <a:bodyPr/>
        <a:lstStyle/>
        <a:p>
          <a:pPr>
            <a:defRPr sz="14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>
        <c:manualLayout>
          <c:layoutTarget val="inner"/>
          <c:xMode val="edge"/>
          <c:yMode val="edge"/>
          <c:x val="1.9444444444444445E-2"/>
          <c:y val="7.6272934872310932E-2"/>
          <c:w val="0.96109645669291455"/>
          <c:h val="0.82787752806448456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Получено кредитов от МФ СО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</c:spPr>
          <c:dLbls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01.01.2013</c:v>
                </c:pt>
                <c:pt idx="1">
                  <c:v>01.01.2014</c:v>
                </c:pt>
                <c:pt idx="2">
                  <c:v>01.01.2015</c:v>
                </c:pt>
              </c:strCache>
            </c:strRef>
          </c:cat>
          <c:val>
            <c:numRef>
              <c:f>Лист1!$B$2:$B$4</c:f>
              <c:numCache>
                <c:formatCode>_-* #,##0.0_р_._-;\-* #,##0.0_р_._-;_-* "-"??_р_._-;_-@_-</c:formatCode>
                <c:ptCount val="3"/>
                <c:pt idx="0">
                  <c:v>28800</c:v>
                </c:pt>
                <c:pt idx="1">
                  <c:v>20000</c:v>
                </c:pt>
                <c:pt idx="2">
                  <c:v>10000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Погашего кредитов МФ СО</c:v>
                </c:pt>
              </c:strCache>
            </c:strRef>
          </c:tx>
          <c:spPr>
            <a:solidFill>
              <a:srgbClr val="FFFF66"/>
            </a:solidFill>
          </c:spPr>
          <c:dLbls>
            <c:dLbl>
              <c:idx val="1"/>
              <c:layout>
                <c:manualLayout>
                  <c:x val="6.9444444444444562E-3"/>
                  <c:y val="-2.0189894525023538E-2"/>
                </c:manualLayout>
              </c:layout>
              <c:showVal val="1"/>
            </c:dLbl>
            <c:dLbl>
              <c:idx val="2"/>
              <c:layout>
                <c:manualLayout>
                  <c:x val="1.1111111111111125E-2"/>
                  <c:y val="-8.9732864555660211E-3"/>
                </c:manualLayout>
              </c:layout>
              <c:showVal val="1"/>
            </c:dLbl>
            <c:dLbl>
              <c:idx val="3"/>
              <c:layout>
                <c:manualLayout>
                  <c:x val="9.7222222222222224E-3"/>
                  <c:y val="-1.7946572911131962E-2"/>
                </c:manualLayout>
              </c:layout>
              <c:showVal val="1"/>
            </c:dLbl>
            <c:dLbl>
              <c:idx val="4"/>
              <c:layout>
                <c:manualLayout>
                  <c:x val="9.7222222222222224E-3"/>
                  <c:y val="-6.7299648416744894E-3"/>
                </c:manualLayout>
              </c:layout>
              <c:showVal val="1"/>
            </c:dLbl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01.01.2013</c:v>
                </c:pt>
                <c:pt idx="1">
                  <c:v>01.01.2014</c:v>
                </c:pt>
                <c:pt idx="2">
                  <c:v>01.01.2015</c:v>
                </c:pt>
              </c:strCache>
            </c:strRef>
          </c:cat>
          <c:val>
            <c:numRef>
              <c:f>Лист1!$C$2:$C$4</c:f>
              <c:numCache>
                <c:formatCode>_-* #,##0.0_р_._-;\-* #,##0.0_р_._-;_-* "-"??_р_._-;_-@_-</c:formatCode>
                <c:ptCount val="3"/>
                <c:pt idx="0">
                  <c:v>3722.5</c:v>
                </c:pt>
                <c:pt idx="1">
                  <c:v>15988.7</c:v>
                </c:pt>
                <c:pt idx="2">
                  <c:v>8554.6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Задолженность</c:v>
                </c:pt>
              </c:strCache>
            </c:strRef>
          </c:tx>
          <c:dLbls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01.01.2013</c:v>
                </c:pt>
                <c:pt idx="1">
                  <c:v>01.01.2014</c:v>
                </c:pt>
                <c:pt idx="2">
                  <c:v>01.01.2015</c:v>
                </c:pt>
              </c:strCache>
            </c:strRef>
          </c:cat>
          <c:val>
            <c:numRef>
              <c:f>Лист1!$D$2:$D$4</c:f>
              <c:numCache>
                <c:formatCode>_-* #,##0.0_р_._-;\-* #,##0.0_р_._-;_-* "-"??_р_._-;_-@_-</c:formatCode>
                <c:ptCount val="3"/>
                <c:pt idx="0">
                  <c:v>57808.5</c:v>
                </c:pt>
                <c:pt idx="1">
                  <c:v>52091.4</c:v>
                </c:pt>
                <c:pt idx="2">
                  <c:v>44894.5</c:v>
                </c:pt>
              </c:numCache>
            </c:numRef>
          </c:val>
        </c:ser>
        <c:shape val="cylinder"/>
        <c:axId val="183682944"/>
        <c:axId val="183684480"/>
        <c:axId val="0"/>
      </c:bar3DChart>
      <c:catAx>
        <c:axId val="183682944"/>
        <c:scaling>
          <c:orientation val="minMax"/>
        </c:scaling>
        <c:axPos val="b"/>
        <c:numFmt formatCode="@" sourceLinked="1"/>
        <c:tickLblPos val="nextTo"/>
        <c:crossAx val="183684480"/>
        <c:crosses val="autoZero"/>
        <c:auto val="1"/>
        <c:lblAlgn val="ctr"/>
        <c:lblOffset val="100"/>
      </c:catAx>
      <c:valAx>
        <c:axId val="183684480"/>
        <c:scaling>
          <c:orientation val="minMax"/>
        </c:scaling>
        <c:delete val="1"/>
        <c:axPos val="l"/>
        <c:numFmt formatCode="_-* #,##0.0_р_._-;\-* #,##0.0_р_._-;_-* &quot;-&quot;??_р_._-;_-@_-" sourceLinked="1"/>
        <c:tickLblPos val="none"/>
        <c:crossAx val="18368294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57637423447069225"/>
          <c:y val="2.7036971353312948E-2"/>
          <c:w val="0.39445909886264308"/>
          <c:h val="0.15627667256407071"/>
        </c:manualLayout>
      </c:layout>
      <c:txPr>
        <a:bodyPr/>
        <a:lstStyle/>
        <a:p>
          <a:pPr>
            <a:defRPr sz="16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31"/>
  <c:chart>
    <c:view3D>
      <c:rAngAx val="1"/>
    </c:view3D>
    <c:plotArea>
      <c:layout>
        <c:manualLayout>
          <c:layoutTarget val="inner"/>
          <c:xMode val="edge"/>
          <c:yMode val="edge"/>
          <c:x val="0"/>
          <c:y val="0"/>
          <c:w val="1"/>
          <c:h val="0.81051045497868668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Прогноз 2014 года</c:v>
                </c:pt>
              </c:strCache>
            </c:strRef>
          </c:tx>
          <c:dLbls>
            <c:dLbl>
              <c:idx val="0"/>
              <c:layout>
                <c:manualLayout>
                  <c:x val="-1.8733688060160923E-2"/>
                  <c:y val="-9.2825647000183246E-3"/>
                </c:manualLayout>
              </c:layout>
              <c:showVal val="1"/>
            </c:dLbl>
            <c:dLbl>
              <c:idx val="1"/>
              <c:layout>
                <c:manualLayout>
                  <c:x val="-1.4504308264473378E-2"/>
                  <c:y val="-9.9934466740933276E-3"/>
                </c:manualLayout>
              </c:layout>
              <c:showVal val="1"/>
            </c:dLbl>
            <c:dLbl>
              <c:idx val="2"/>
              <c:layout>
                <c:manualLayout>
                  <c:x val="-9.617672790901137E-3"/>
                  <c:y val="-1.8587856335051101E-2"/>
                </c:manualLayout>
              </c:layout>
              <c:showVal val="1"/>
            </c:dLbl>
            <c:dLbl>
              <c:idx val="3"/>
              <c:layout>
                <c:manualLayout>
                  <c:x val="-5.7825997475690434E-3"/>
                  <c:y val="4.7667376297528524E-3"/>
                </c:manualLayout>
              </c:layout>
              <c:showVal val="1"/>
            </c:dLbl>
            <c:dLbl>
              <c:idx val="4"/>
              <c:layout>
                <c:manualLayout>
                  <c:x val="-1.3010849432030321E-2"/>
                  <c:y val="-4.7667376297528524E-3"/>
                </c:manualLayout>
              </c:layout>
              <c:showVal val="1"/>
            </c:dLbl>
            <c:dLbl>
              <c:idx val="5"/>
              <c:layout>
                <c:manualLayout>
                  <c:x val="-1.3605096237970262E-2"/>
                  <c:y val="-1.191676708285974E-2"/>
                </c:manualLayout>
              </c:layout>
              <c:showVal val="1"/>
            </c:dLbl>
            <c:dLbl>
              <c:idx val="6"/>
              <c:layout>
                <c:manualLayout>
                  <c:x val="-1.2159448818897536E-2"/>
                  <c:y val="-2.7500505641823306E-3"/>
                </c:manualLayout>
              </c:layout>
              <c:showVal val="1"/>
            </c:dLbl>
            <c:txPr>
              <a:bodyPr/>
              <a:lstStyle/>
              <a:p>
                <a:pPr>
                  <a:defRPr sz="1000"/>
                </a:pPr>
                <a:endParaRPr lang="ru-RU"/>
              </a:p>
            </c:txPr>
            <c:showVal val="1"/>
          </c:dLbls>
          <c:cat>
            <c:strRef>
              <c:f>Лист1!$A$2:$A$8</c:f>
              <c:strCache>
                <c:ptCount val="7"/>
                <c:pt idx="0">
                  <c:v>Акцизы</c:v>
                </c:pt>
                <c:pt idx="1">
                  <c:v>Госпошлина</c:v>
                </c:pt>
                <c:pt idx="2">
                  <c:v>Земельный налог</c:v>
                </c:pt>
                <c:pt idx="3">
                  <c:v>Налог на имущество  физических лиц</c:v>
                </c:pt>
                <c:pt idx="4">
                  <c:v>Налоги на совокупный доход</c:v>
                </c:pt>
                <c:pt idx="5">
                  <c:v>Налог на доходы физических лиц</c:v>
                </c:pt>
                <c:pt idx="6">
                  <c:v>Всего</c:v>
                </c:pt>
              </c:strCache>
            </c:strRef>
          </c:cat>
          <c:val>
            <c:numRef>
              <c:f>Лист1!$B$2:$B$8</c:f>
              <c:numCache>
                <c:formatCode>_-* #,##0.0_р_._-;\-* #,##0.0_р_._-;_-* "-"??_р_._-;_-@_-</c:formatCode>
                <c:ptCount val="7"/>
                <c:pt idx="0">
                  <c:v>7774</c:v>
                </c:pt>
                <c:pt idx="1">
                  <c:v>3637</c:v>
                </c:pt>
                <c:pt idx="2">
                  <c:v>26000</c:v>
                </c:pt>
                <c:pt idx="3">
                  <c:v>7210</c:v>
                </c:pt>
                <c:pt idx="4">
                  <c:v>23187</c:v>
                </c:pt>
                <c:pt idx="5">
                  <c:v>90013</c:v>
                </c:pt>
                <c:pt idx="6">
                  <c:v>157821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Факт 2014 года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</c:spPr>
          <c:dLbls>
            <c:dLbl>
              <c:idx val="0"/>
              <c:layout>
                <c:manualLayout>
                  <c:x val="1.8347232821125522E-3"/>
                  <c:y val="-2.8004208241126382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 </a:t>
                    </a:r>
                    <a:r>
                      <a:rPr lang="ru-RU" dirty="0" smtClean="0"/>
                      <a:t>7 860,7 </a:t>
                    </a:r>
                  </a:p>
                  <a:p>
                    <a:r>
                      <a:rPr lang="ru-RU" dirty="0" smtClean="0"/>
                      <a:t> (101,1%)</a:t>
                    </a:r>
                    <a:r>
                      <a:rPr lang="en-US" dirty="0" smtClean="0"/>
                      <a:t>   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9.6453929361384246E-3"/>
                  <c:y val="-1.5400091997575341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 </a:t>
                    </a:r>
                    <a:r>
                      <a:rPr lang="ru-RU" dirty="0" smtClean="0"/>
                      <a:t>3 574,4</a:t>
                    </a:r>
                  </a:p>
                  <a:p>
                    <a:r>
                      <a:rPr lang="ru-RU" dirty="0" smtClean="0"/>
                      <a:t> (98,3%</a:t>
                    </a:r>
                    <a:r>
                      <a:rPr lang="en-US" dirty="0" smtClean="0"/>
                      <a:t> </a:t>
                    </a:r>
                    <a:r>
                      <a:rPr lang="ru-RU" dirty="0" smtClean="0"/>
                      <a:t>)</a:t>
                    </a:r>
                    <a:r>
                      <a:rPr lang="en-US" dirty="0" smtClean="0"/>
                      <a:t>  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>
                <c:manualLayout>
                  <c:x val="1.3118219597550307E-2"/>
                  <c:y val="-1.2806625474662369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 </a:t>
                    </a:r>
                    <a:r>
                      <a:rPr lang="ru-RU" dirty="0" smtClean="0"/>
                      <a:t>25 937,3</a:t>
                    </a:r>
                  </a:p>
                  <a:p>
                    <a:r>
                      <a:rPr lang="ru-RU" dirty="0" smtClean="0"/>
                      <a:t> (99,8%)</a:t>
                    </a:r>
                    <a:r>
                      <a:rPr lang="en-US" dirty="0" smtClean="0"/>
                      <a:t>   </a:t>
                    </a:r>
                    <a:endParaRPr lang="en-US" dirty="0"/>
                  </a:p>
                </c:rich>
              </c:tx>
              <c:showVal val="1"/>
            </c:dLbl>
            <c:dLbl>
              <c:idx val="3"/>
              <c:layout>
                <c:manualLayout>
                  <c:x val="4.3888888888888892E-3"/>
                  <c:y val="-2.439775210161834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7 161,5</a:t>
                    </a:r>
                  </a:p>
                  <a:p>
                    <a:r>
                      <a:rPr lang="ru-RU" dirty="0" smtClean="0"/>
                      <a:t> (99,3%)</a:t>
                    </a:r>
                    <a:r>
                      <a:rPr lang="en-US" dirty="0" smtClean="0"/>
                      <a:t>   </a:t>
                    </a:r>
                    <a:endParaRPr lang="en-US" dirty="0"/>
                  </a:p>
                </c:rich>
              </c:tx>
              <c:showVal val="1"/>
            </c:dLbl>
            <c:dLbl>
              <c:idx val="4"/>
              <c:layout>
                <c:manualLayout>
                  <c:x val="1.1962489063867047E-2"/>
                  <c:y val="-1.6804934779326517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 </a:t>
                    </a:r>
                    <a:r>
                      <a:rPr lang="ru-RU" dirty="0" smtClean="0"/>
                      <a:t>23 289</a:t>
                    </a:r>
                    <a:r>
                      <a:rPr lang="en-US" dirty="0" smtClean="0"/>
                      <a:t>,</a:t>
                    </a:r>
                    <a:r>
                      <a:rPr lang="ru-RU" dirty="0" smtClean="0"/>
                      <a:t>3</a:t>
                    </a:r>
                  </a:p>
                  <a:p>
                    <a:r>
                      <a:rPr lang="ru-RU" dirty="0" smtClean="0"/>
                      <a:t> (100,4%)</a:t>
                    </a:r>
                    <a:r>
                      <a:rPr lang="en-US" dirty="0" smtClean="0"/>
                      <a:t>   </a:t>
                    </a:r>
                    <a:endParaRPr lang="en-US" dirty="0"/>
                  </a:p>
                </c:rich>
              </c:tx>
              <c:showVal val="1"/>
            </c:dLbl>
            <c:dLbl>
              <c:idx val="5"/>
              <c:layout>
                <c:manualLayout>
                  <c:x val="1.4111136197575459E-2"/>
                  <c:y val="-2.4564749391200368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 </a:t>
                    </a:r>
                    <a:r>
                      <a:rPr lang="ru-RU" dirty="0" smtClean="0"/>
                      <a:t>91080</a:t>
                    </a:r>
                    <a:r>
                      <a:rPr lang="en-US" dirty="0" smtClean="0"/>
                      <a:t>,8</a:t>
                    </a:r>
                    <a:endParaRPr lang="ru-RU" dirty="0" smtClean="0"/>
                  </a:p>
                  <a:p>
                    <a:r>
                      <a:rPr lang="ru-RU" dirty="0" smtClean="0"/>
                      <a:t> (100%)</a:t>
                    </a:r>
                    <a:r>
                      <a:rPr lang="en-US" dirty="0" smtClean="0"/>
                      <a:t>   </a:t>
                    </a:r>
                    <a:endParaRPr lang="en-US" dirty="0"/>
                  </a:p>
                </c:rich>
              </c:tx>
              <c:showVal val="1"/>
            </c:dLbl>
            <c:dLbl>
              <c:idx val="6"/>
              <c:layout>
                <c:manualLayout>
                  <c:x val="1.7347799242707174E-2"/>
                  <c:y val="-2.3833688148764292E-3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 </a:t>
                    </a:r>
                    <a:r>
                      <a:rPr lang="ru-RU" dirty="0" smtClean="0"/>
                      <a:t>158 904,0 </a:t>
                    </a:r>
                  </a:p>
                  <a:p>
                    <a:r>
                      <a:rPr lang="ru-RU" dirty="0" smtClean="0"/>
                      <a:t>(100,7%)</a:t>
                    </a:r>
                    <a:r>
                      <a:rPr lang="en-US" dirty="0" smtClean="0"/>
                      <a:t>   </a:t>
                    </a:r>
                    <a:endParaRPr lang="en-US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000"/>
                </a:pPr>
                <a:endParaRPr lang="ru-RU"/>
              </a:p>
            </c:txPr>
            <c:showVal val="1"/>
          </c:dLbls>
          <c:cat>
            <c:strRef>
              <c:f>Лист1!$A$2:$A$8</c:f>
              <c:strCache>
                <c:ptCount val="7"/>
                <c:pt idx="0">
                  <c:v>Акцизы</c:v>
                </c:pt>
                <c:pt idx="1">
                  <c:v>Госпошлина</c:v>
                </c:pt>
                <c:pt idx="2">
                  <c:v>Земельный налог</c:v>
                </c:pt>
                <c:pt idx="3">
                  <c:v>Налог на имущество  физических лиц</c:v>
                </c:pt>
                <c:pt idx="4">
                  <c:v>Налоги на совокупный доход</c:v>
                </c:pt>
                <c:pt idx="5">
                  <c:v>Налог на доходы физических лиц</c:v>
                </c:pt>
                <c:pt idx="6">
                  <c:v>Всего</c:v>
                </c:pt>
              </c:strCache>
            </c:strRef>
          </c:cat>
          <c:val>
            <c:numRef>
              <c:f>Лист1!$C$2:$C$8</c:f>
              <c:numCache>
                <c:formatCode>_-* #,##0.0_р_._-;\-* #,##0.0_р_._-;_-* "-"??_р_._-;_-@_-</c:formatCode>
                <c:ptCount val="7"/>
                <c:pt idx="0">
                  <c:v>7860.7</c:v>
                </c:pt>
                <c:pt idx="1">
                  <c:v>3574.4</c:v>
                </c:pt>
                <c:pt idx="2">
                  <c:v>25937.3</c:v>
                </c:pt>
                <c:pt idx="3">
                  <c:v>7161.5</c:v>
                </c:pt>
                <c:pt idx="4">
                  <c:v>23289.3</c:v>
                </c:pt>
                <c:pt idx="5">
                  <c:v>91080.8</c:v>
                </c:pt>
                <c:pt idx="6">
                  <c:v>158904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Факт 2013 года</c:v>
                </c:pt>
              </c:strCache>
            </c:strRef>
          </c:tx>
          <c:dLbls>
            <c:dLbl>
              <c:idx val="1"/>
              <c:layout>
                <c:manualLayout>
                  <c:x val="2.5000000000000001E-2"/>
                  <c:y val="-6.7834343192636776E-3"/>
                </c:manualLayout>
              </c:layout>
              <c:showVal val="1"/>
            </c:dLbl>
            <c:dLbl>
              <c:idx val="2"/>
              <c:layout>
                <c:manualLayout>
                  <c:x val="2.7777777777777783E-2"/>
                  <c:y val="4.5222895461758603E-3"/>
                </c:manualLayout>
              </c:layout>
              <c:showVal val="1"/>
            </c:dLbl>
            <c:dLbl>
              <c:idx val="4"/>
              <c:layout>
                <c:manualLayout>
                  <c:x val="2.0833333333333356E-2"/>
                  <c:y val="2.26114477308781E-3"/>
                </c:manualLayout>
              </c:layout>
              <c:showVal val="1"/>
            </c:dLbl>
            <c:txPr>
              <a:bodyPr/>
              <a:lstStyle/>
              <a:p>
                <a:pPr>
                  <a:defRPr sz="1000"/>
                </a:pPr>
                <a:endParaRPr lang="ru-RU"/>
              </a:p>
            </c:txPr>
            <c:showVal val="1"/>
          </c:dLbls>
          <c:cat>
            <c:strRef>
              <c:f>Лист1!$A$2:$A$8</c:f>
              <c:strCache>
                <c:ptCount val="7"/>
                <c:pt idx="0">
                  <c:v>Акцизы</c:v>
                </c:pt>
                <c:pt idx="1">
                  <c:v>Госпошлина</c:v>
                </c:pt>
                <c:pt idx="2">
                  <c:v>Земельный налог</c:v>
                </c:pt>
                <c:pt idx="3">
                  <c:v>Налог на имущество  физических лиц</c:v>
                </c:pt>
                <c:pt idx="4">
                  <c:v>Налоги на совокупный доход</c:v>
                </c:pt>
                <c:pt idx="5">
                  <c:v>Налог на доходы физических лиц</c:v>
                </c:pt>
                <c:pt idx="6">
                  <c:v>Всего</c:v>
                </c:pt>
              </c:strCache>
            </c:strRef>
          </c:cat>
          <c:val>
            <c:numRef>
              <c:f>Лист1!$D$2:$D$8</c:f>
              <c:numCache>
                <c:formatCode>_-* #,##0.0_р_._-;\-* #,##0.0_р_._-;_-* "-"??_р_._-;_-@_-</c:formatCode>
                <c:ptCount val="7"/>
                <c:pt idx="0" formatCode="General">
                  <c:v>0</c:v>
                </c:pt>
                <c:pt idx="1">
                  <c:v>2594.3000000000002</c:v>
                </c:pt>
                <c:pt idx="2">
                  <c:v>23511.200000000001</c:v>
                </c:pt>
                <c:pt idx="3">
                  <c:v>6258.6</c:v>
                </c:pt>
                <c:pt idx="4">
                  <c:v>21806.400000000001</c:v>
                </c:pt>
                <c:pt idx="5">
                  <c:v>461115.3</c:v>
                </c:pt>
                <c:pt idx="6">
                  <c:v>515337.7</c:v>
                </c:pt>
              </c:numCache>
            </c:numRef>
          </c:val>
        </c:ser>
        <c:shape val="cylinder"/>
        <c:axId val="170213760"/>
        <c:axId val="170215296"/>
        <c:axId val="0"/>
      </c:bar3DChart>
      <c:catAx>
        <c:axId val="170213760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170215296"/>
        <c:crosses val="autoZero"/>
        <c:auto val="1"/>
        <c:lblAlgn val="ctr"/>
        <c:lblOffset val="100"/>
      </c:catAx>
      <c:valAx>
        <c:axId val="170215296"/>
        <c:scaling>
          <c:orientation val="minMax"/>
        </c:scaling>
        <c:delete val="1"/>
        <c:axPos val="l"/>
        <c:numFmt formatCode="_-* #,##0.0_р_._-;\-* #,##0.0_р_._-;_-* &quot;-&quot;??_р_._-;_-@_-" sourceLinked="1"/>
        <c:tickLblPos val="none"/>
        <c:crossAx val="17021376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4.7856973967953888E-2"/>
          <c:y val="5.3359181123440833E-2"/>
          <c:w val="0.20811395450568679"/>
          <c:h val="0.17420660524898937"/>
        </c:manualLayout>
      </c:layout>
      <c:txPr>
        <a:bodyPr/>
        <a:lstStyle/>
        <a:p>
          <a:pPr>
            <a:defRPr sz="16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31"/>
  <c:chart>
    <c:view3D>
      <c:rAngAx val="1"/>
    </c:view3D>
    <c:plotArea>
      <c:layout>
        <c:manualLayout>
          <c:layoutTarget val="inner"/>
          <c:xMode val="edge"/>
          <c:yMode val="edge"/>
          <c:x val="0"/>
          <c:y val="0"/>
          <c:w val="1"/>
          <c:h val="0.75759971114320723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Прогноз 2014 года</c:v>
                </c:pt>
              </c:strCache>
            </c:strRef>
          </c:tx>
          <c:dLbls>
            <c:dLbl>
              <c:idx val="0"/>
              <c:layout>
                <c:manualLayout>
                  <c:x val="-1.8733688060160885E-2"/>
                  <c:y val="-9.2826722956708546E-3"/>
                </c:manualLayout>
              </c:layout>
              <c:showVal val="1"/>
            </c:dLbl>
            <c:dLbl>
              <c:idx val="1"/>
              <c:layout>
                <c:manualLayout>
                  <c:x val="-5.8303898281274495E-3"/>
                  <c:y val="-1.2376792442165295E-2"/>
                </c:manualLayout>
              </c:layout>
              <c:showVal val="1"/>
            </c:dLbl>
            <c:dLbl>
              <c:idx val="2"/>
              <c:layout>
                <c:manualLayout>
                  <c:x val="-5.5032702369616701E-3"/>
                  <c:y val="-1.3615153871792023E-3"/>
                </c:manualLayout>
              </c:layout>
              <c:showVal val="1"/>
            </c:dLbl>
            <c:dLbl>
              <c:idx val="3"/>
              <c:layout>
                <c:manualLayout>
                  <c:x val="-1.1565189222184261E-2"/>
                  <c:y val="2.3514053994000647E-3"/>
                </c:manualLayout>
              </c:layout>
              <c:showVal val="1"/>
            </c:dLbl>
            <c:dLbl>
              <c:idx val="5"/>
              <c:layout>
                <c:manualLayout>
                  <c:x val="-1.8272320739343956E-2"/>
                  <c:y val="2.1927193274821322E-3"/>
                </c:manualLayout>
              </c:layout>
              <c:showVal val="1"/>
            </c:dLbl>
            <c:dLbl>
              <c:idx val="6"/>
              <c:layout>
                <c:manualLayout>
                  <c:x val="8.6738996213535507E-3"/>
                  <c:y val="-9.5334752595057498E-3"/>
                </c:manualLayout>
              </c:layout>
              <c:showVal val="1"/>
            </c:dLbl>
            <c:txPr>
              <a:bodyPr/>
              <a:lstStyle/>
              <a:p>
                <a:pPr>
                  <a:defRPr sz="1100"/>
                </a:pPr>
                <a:endParaRPr lang="ru-RU"/>
              </a:p>
            </c:txPr>
            <c:showVal val="1"/>
          </c:dLbls>
          <c:cat>
            <c:strRef>
              <c:f>Лист1!$A$2:$A$7</c:f>
              <c:strCache>
                <c:ptCount val="6"/>
                <c:pt idx="0">
                  <c:v>Штрафы</c:v>
                </c:pt>
                <c:pt idx="1">
                  <c:v>Доходы от продажи материальных и нематериальных активов</c:v>
                </c:pt>
                <c:pt idx="2">
                  <c:v>Доходы от оказания платных услуг и компенсации затрат государства</c:v>
                </c:pt>
                <c:pt idx="3">
                  <c:v>Платежи при пользовании природными ресурсами</c:v>
                </c:pt>
                <c:pt idx="4">
                  <c:v>Доходы от использования имущества в муниципальной собственности</c:v>
                </c:pt>
                <c:pt idx="5">
                  <c:v>Всего</c:v>
                </c:pt>
              </c:strCache>
            </c:strRef>
          </c:cat>
          <c:val>
            <c:numRef>
              <c:f>Лист1!$B$2:$B$7</c:f>
              <c:numCache>
                <c:formatCode>_-* #,##0.0_р_._-;\-* #,##0.0_р_._-;_-* "-"??_р_._-;_-@_-</c:formatCode>
                <c:ptCount val="6"/>
                <c:pt idx="0">
                  <c:v>3998.5</c:v>
                </c:pt>
                <c:pt idx="1">
                  <c:v>5225.1000000000004</c:v>
                </c:pt>
                <c:pt idx="2">
                  <c:v>29193.599999999984</c:v>
                </c:pt>
                <c:pt idx="3">
                  <c:v>1900</c:v>
                </c:pt>
                <c:pt idx="4">
                  <c:v>21682</c:v>
                </c:pt>
                <c:pt idx="5">
                  <c:v>61999.199999999997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Факт 2014 года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</c:spPr>
          <c:dLbls>
            <c:dLbl>
              <c:idx val="0"/>
              <c:layout>
                <c:manualLayout>
                  <c:x val="1.6772848599942364E-3"/>
                  <c:y val="-4.7254193978446879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4 048,0</a:t>
                    </a:r>
                    <a:r>
                      <a:rPr lang="en-US" dirty="0" smtClean="0"/>
                      <a:t> </a:t>
                    </a:r>
                    <a:endParaRPr lang="ru-RU" dirty="0" smtClean="0"/>
                  </a:p>
                  <a:p>
                    <a:r>
                      <a:rPr lang="ru-RU" dirty="0" smtClean="0"/>
                      <a:t> (101,2%)</a:t>
                    </a:r>
                    <a:r>
                      <a:rPr lang="en-US" dirty="0" smtClean="0"/>
                      <a:t>  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-1.2431831020354979E-2"/>
                  <c:y val="-4.7127171055067953E-2"/>
                </c:manualLayout>
              </c:layout>
              <c:tx>
                <c:rich>
                  <a:bodyPr/>
                  <a:lstStyle/>
                  <a:p>
                    <a:r>
                      <a:rPr lang="en-US" sz="1100" dirty="0"/>
                      <a:t> </a:t>
                    </a:r>
                    <a:r>
                      <a:rPr lang="ru-RU" sz="1100" dirty="0" smtClean="0"/>
                      <a:t>5 649,5</a:t>
                    </a:r>
                    <a:r>
                      <a:rPr lang="ru-RU" dirty="0" smtClean="0"/>
                      <a:t> </a:t>
                    </a:r>
                  </a:p>
                  <a:p>
                    <a:r>
                      <a:rPr lang="ru-RU" dirty="0" smtClean="0"/>
                      <a:t>(108,1%)</a:t>
                    </a:r>
                    <a:r>
                      <a:rPr lang="en-US" dirty="0" smtClean="0"/>
                      <a:t>   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>
                <c:manualLayout>
                  <c:x val="-5.4352239637110427E-3"/>
                  <c:y val="-4.938358700885092E-2"/>
                </c:manualLayout>
              </c:layout>
              <c:tx>
                <c:rich>
                  <a:bodyPr/>
                  <a:lstStyle/>
                  <a:p>
                    <a:r>
                      <a:rPr lang="ru-RU" sz="1100" dirty="0" smtClean="0"/>
                      <a:t> </a:t>
                    </a:r>
                    <a:r>
                      <a:rPr lang="en-US" dirty="0" smtClean="0"/>
                      <a:t> </a:t>
                    </a:r>
                    <a:r>
                      <a:rPr lang="ru-RU" dirty="0" smtClean="0"/>
                      <a:t>28 959,5 </a:t>
                    </a:r>
                  </a:p>
                  <a:p>
                    <a:r>
                      <a:rPr lang="ru-RU" dirty="0" smtClean="0"/>
                      <a:t>(99,2%)</a:t>
                    </a:r>
                    <a:r>
                      <a:rPr lang="en-US" dirty="0" smtClean="0"/>
                      <a:t>   </a:t>
                    </a:r>
                    <a:endParaRPr lang="en-US" dirty="0"/>
                  </a:p>
                </c:rich>
              </c:tx>
              <c:showVal val="1"/>
            </c:dLbl>
            <c:dLbl>
              <c:idx val="3"/>
              <c:layout>
                <c:manualLayout>
                  <c:x val="-9.6853272601848533E-3"/>
                  <c:y val="-3.0634188793837731E-2"/>
                </c:manualLayout>
              </c:layout>
              <c:tx>
                <c:rich>
                  <a:bodyPr/>
                  <a:lstStyle/>
                  <a:p>
                    <a:r>
                      <a:rPr lang="ru-RU" sz="1100" dirty="0" smtClean="0"/>
                      <a:t> 1 934,8</a:t>
                    </a:r>
                    <a:endParaRPr lang="ru-RU" dirty="0" smtClean="0"/>
                  </a:p>
                  <a:p>
                    <a:r>
                      <a:rPr lang="ru-RU" dirty="0" smtClean="0"/>
                      <a:t> (101,8%)</a:t>
                    </a:r>
                    <a:r>
                      <a:rPr lang="en-US" dirty="0" smtClean="0"/>
                      <a:t>   </a:t>
                    </a:r>
                    <a:endParaRPr lang="en-US" dirty="0"/>
                  </a:p>
                </c:rich>
              </c:tx>
              <c:showVal val="1"/>
            </c:dLbl>
            <c:dLbl>
              <c:idx val="4"/>
              <c:layout>
                <c:manualLayout>
                  <c:x val="1.7640717462056961E-3"/>
                  <c:y val="-3.7688960485871996E-2"/>
                </c:manualLayout>
              </c:layout>
              <c:tx>
                <c:rich>
                  <a:bodyPr/>
                  <a:lstStyle/>
                  <a:p>
                    <a:r>
                      <a:rPr lang="en-US" sz="1100" dirty="0"/>
                      <a:t> </a:t>
                    </a:r>
                    <a:r>
                      <a:rPr lang="ru-RU" sz="1100" dirty="0" smtClean="0"/>
                      <a:t>22 529,9</a:t>
                    </a:r>
                    <a:r>
                      <a:rPr lang="en-US" dirty="0" smtClean="0"/>
                      <a:t> </a:t>
                    </a:r>
                    <a:endParaRPr lang="ru-RU" dirty="0" smtClean="0"/>
                  </a:p>
                  <a:p>
                    <a:r>
                      <a:rPr lang="ru-RU" dirty="0" smtClean="0"/>
                      <a:t>(49,3%)</a:t>
                    </a:r>
                    <a:r>
                      <a:rPr lang="en-US" dirty="0" smtClean="0"/>
                      <a:t>  </a:t>
                    </a:r>
                    <a:endParaRPr lang="en-US" dirty="0"/>
                  </a:p>
                </c:rich>
              </c:tx>
              <c:showVal val="1"/>
            </c:dLbl>
            <c:dLbl>
              <c:idx val="5"/>
              <c:layout>
                <c:manualLayout>
                  <c:x val="-1.0928343035318814E-2"/>
                  <c:y val="-2.0054438395733804E-2"/>
                </c:manualLayout>
              </c:layout>
              <c:tx>
                <c:rich>
                  <a:bodyPr/>
                  <a:lstStyle/>
                  <a:p>
                    <a:r>
                      <a:rPr lang="ru-RU" sz="1100" dirty="0" smtClean="0"/>
                      <a:t> </a:t>
                    </a:r>
                    <a:r>
                      <a:rPr lang="en-US" dirty="0" smtClean="0"/>
                      <a:t> </a:t>
                    </a:r>
                    <a:r>
                      <a:rPr lang="ru-RU" dirty="0" smtClean="0"/>
                      <a:t>63 121,7 </a:t>
                    </a:r>
                  </a:p>
                  <a:p>
                    <a:r>
                      <a:rPr lang="ru-RU" dirty="0" smtClean="0"/>
                      <a:t>(101,8%)</a:t>
                    </a:r>
                    <a:r>
                      <a:rPr lang="en-US" dirty="0" smtClean="0"/>
                      <a:t>   </a:t>
                    </a:r>
                    <a:endParaRPr lang="en-US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100"/>
                </a:pPr>
                <a:endParaRPr lang="ru-RU"/>
              </a:p>
            </c:txPr>
            <c:showVal val="1"/>
          </c:dLbls>
          <c:cat>
            <c:strRef>
              <c:f>Лист1!$A$2:$A$7</c:f>
              <c:strCache>
                <c:ptCount val="6"/>
                <c:pt idx="0">
                  <c:v>Штрафы</c:v>
                </c:pt>
                <c:pt idx="1">
                  <c:v>Доходы от продажи материальных и нематериальных активов</c:v>
                </c:pt>
                <c:pt idx="2">
                  <c:v>Доходы от оказания платных услуг и компенсации затрат государства</c:v>
                </c:pt>
                <c:pt idx="3">
                  <c:v>Платежи при пользовании природными ресурсами</c:v>
                </c:pt>
                <c:pt idx="4">
                  <c:v>Доходы от использования имущества в муниципальной собственности</c:v>
                </c:pt>
                <c:pt idx="5">
                  <c:v>Всего</c:v>
                </c:pt>
              </c:strCache>
            </c:strRef>
          </c:cat>
          <c:val>
            <c:numRef>
              <c:f>Лист1!$C$2:$C$7</c:f>
              <c:numCache>
                <c:formatCode>_-* #,##0.0_р_._-;\-* #,##0.0_р_._-;_-* "-"??_р_._-;_-@_-</c:formatCode>
                <c:ptCount val="6"/>
                <c:pt idx="0">
                  <c:v>4048</c:v>
                </c:pt>
                <c:pt idx="1">
                  <c:v>5649.5</c:v>
                </c:pt>
                <c:pt idx="2">
                  <c:v>28959.5</c:v>
                </c:pt>
                <c:pt idx="3">
                  <c:v>1934.8</c:v>
                </c:pt>
                <c:pt idx="4">
                  <c:v>22529.9</c:v>
                </c:pt>
                <c:pt idx="5">
                  <c:v>63121.7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Факт 2013 года</c:v>
                </c:pt>
              </c:strCache>
            </c:strRef>
          </c:tx>
          <c:spPr>
            <a:solidFill>
              <a:srgbClr val="FFFF00"/>
            </a:solidFill>
          </c:spPr>
          <c:dLbls>
            <c:dLbl>
              <c:idx val="0"/>
              <c:layout>
                <c:manualLayout>
                  <c:x val="1.8793449179599353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 </a:t>
                    </a:r>
                    <a:r>
                      <a:rPr lang="en-US" dirty="0"/>
                      <a:t>3 021,3   </a:t>
                    </a:r>
                    <a:endParaRPr lang="ru-RU" dirty="0" smtClean="0"/>
                  </a:p>
                  <a:p>
                    <a:r>
                      <a:rPr lang="ru-RU" dirty="0" smtClean="0"/>
                      <a:t>(75,6%)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2.0239099116491611E-2"/>
                  <c:y val="-8.6223991280180926E-17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 10 </a:t>
                    </a:r>
                    <a:r>
                      <a:rPr lang="en-US" dirty="0" smtClean="0"/>
                      <a:t>036,2</a:t>
                    </a:r>
                    <a:endParaRPr lang="ru-RU" dirty="0" smtClean="0"/>
                  </a:p>
                  <a:p>
                    <a:r>
                      <a:rPr lang="ru-RU" dirty="0" smtClean="0"/>
                      <a:t>(192</a:t>
                    </a:r>
                    <a:r>
                      <a:rPr lang="en-US" dirty="0" smtClean="0"/>
                      <a:t> </a:t>
                    </a:r>
                    <a:r>
                      <a:rPr lang="ru-RU" dirty="0" smtClean="0"/>
                      <a:t>%)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>
                <c:manualLayout>
                  <c:x val="1.8793449179599353E-2"/>
                  <c:y val="2.3515905640114146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 </a:t>
                    </a:r>
                    <a:r>
                      <a:rPr lang="en-US" dirty="0"/>
                      <a:t>30 283,4   </a:t>
                    </a:r>
                    <a:endParaRPr lang="ru-RU" dirty="0" smtClean="0"/>
                  </a:p>
                  <a:p>
                    <a:r>
                      <a:rPr lang="ru-RU" dirty="0" smtClean="0"/>
                      <a:t>(103,7%)</a:t>
                    </a:r>
                    <a:endParaRPr lang="en-US" dirty="0"/>
                  </a:p>
                </c:rich>
              </c:tx>
              <c:showVal val="1"/>
            </c:dLbl>
            <c:dLbl>
              <c:idx val="3"/>
              <c:layout>
                <c:manualLayout>
                  <c:x val="1.1565199495138128E-2"/>
                  <c:y val="-7.0547716920342412E-3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 1 </a:t>
                    </a:r>
                    <a:r>
                      <a:rPr lang="en-US" dirty="0" smtClean="0"/>
                      <a:t>176,7</a:t>
                    </a:r>
                    <a:endParaRPr lang="ru-RU" dirty="0" smtClean="0"/>
                  </a:p>
                  <a:p>
                    <a:r>
                      <a:rPr lang="ru-RU" dirty="0" smtClean="0"/>
                      <a:t>(62%)</a:t>
                    </a:r>
                    <a:r>
                      <a:rPr lang="en-US" dirty="0" smtClean="0"/>
                      <a:t>   </a:t>
                    </a:r>
                    <a:endParaRPr lang="en-US" dirty="0"/>
                  </a:p>
                </c:rich>
              </c:tx>
              <c:showVal val="1"/>
            </c:dLbl>
            <c:dLbl>
              <c:idx val="4"/>
              <c:layout>
                <c:manualLayout>
                  <c:x val="2.3130398990276232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 23 </a:t>
                    </a:r>
                    <a:r>
                      <a:rPr lang="en-US" dirty="0" smtClean="0"/>
                      <a:t>515,0</a:t>
                    </a:r>
                    <a:endParaRPr lang="ru-RU" dirty="0" smtClean="0"/>
                  </a:p>
                  <a:p>
                    <a:r>
                      <a:rPr lang="ru-RU" dirty="0" smtClean="0"/>
                      <a:t>(108,5%)</a:t>
                    </a:r>
                    <a:r>
                      <a:rPr lang="en-US" dirty="0" smtClean="0"/>
                      <a:t>   </a:t>
                    </a:r>
                    <a:endParaRPr lang="en-US" dirty="0"/>
                  </a:p>
                </c:rich>
              </c:tx>
              <c:showVal val="1"/>
            </c:dLbl>
            <c:dLbl>
              <c:idx val="5"/>
              <c:layout>
                <c:manualLayout>
                  <c:x val="1.7550472486549253E-2"/>
                  <c:y val="2.3515905640114072E-3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 68 </a:t>
                    </a:r>
                    <a:r>
                      <a:rPr lang="en-US" dirty="0" smtClean="0"/>
                      <a:t>028,4</a:t>
                    </a:r>
                    <a:endParaRPr lang="ru-RU" dirty="0" smtClean="0"/>
                  </a:p>
                  <a:p>
                    <a:r>
                      <a:rPr lang="ru-RU" dirty="0" smtClean="0"/>
                      <a:t>(109,7%)</a:t>
                    </a:r>
                    <a:r>
                      <a:rPr lang="en-US" dirty="0" smtClean="0"/>
                      <a:t>   </a:t>
                    </a:r>
                    <a:endParaRPr lang="en-US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100"/>
                </a:pPr>
                <a:endParaRPr lang="ru-RU"/>
              </a:p>
            </c:txPr>
            <c:showVal val="1"/>
          </c:dLbls>
          <c:cat>
            <c:strRef>
              <c:f>Лист1!$A$2:$A$7</c:f>
              <c:strCache>
                <c:ptCount val="6"/>
                <c:pt idx="0">
                  <c:v>Штрафы</c:v>
                </c:pt>
                <c:pt idx="1">
                  <c:v>Доходы от продажи материальных и нематериальных активов</c:v>
                </c:pt>
                <c:pt idx="2">
                  <c:v>Доходы от оказания платных услуг и компенсации затрат государства</c:v>
                </c:pt>
                <c:pt idx="3">
                  <c:v>Платежи при пользовании природными ресурсами</c:v>
                </c:pt>
                <c:pt idx="4">
                  <c:v>Доходы от использования имущества в муниципальной собственности</c:v>
                </c:pt>
                <c:pt idx="5">
                  <c:v>Всего</c:v>
                </c:pt>
              </c:strCache>
            </c:strRef>
          </c:cat>
          <c:val>
            <c:numRef>
              <c:f>Лист1!$D$2:$D$7</c:f>
              <c:numCache>
                <c:formatCode>_-* #,##0.0_р_._-;\-* #,##0.0_р_._-;_-* "-"??_р_._-;_-@_-</c:formatCode>
                <c:ptCount val="6"/>
                <c:pt idx="0">
                  <c:v>3021.3</c:v>
                </c:pt>
                <c:pt idx="1">
                  <c:v>10036.200000000004</c:v>
                </c:pt>
                <c:pt idx="2">
                  <c:v>30283.4</c:v>
                </c:pt>
                <c:pt idx="3">
                  <c:v>1176.7</c:v>
                </c:pt>
                <c:pt idx="4">
                  <c:v>23515.9</c:v>
                </c:pt>
                <c:pt idx="5">
                  <c:v>68028.399999999994</c:v>
                </c:pt>
              </c:numCache>
            </c:numRef>
          </c:val>
        </c:ser>
        <c:shape val="cylinder"/>
        <c:axId val="171677184"/>
        <c:axId val="171678720"/>
        <c:axId val="0"/>
      </c:bar3DChart>
      <c:catAx>
        <c:axId val="171677184"/>
        <c:scaling>
          <c:orientation val="minMax"/>
        </c:scaling>
        <c:axPos val="b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171678720"/>
        <c:crosses val="autoZero"/>
        <c:auto val="1"/>
        <c:lblAlgn val="ctr"/>
        <c:lblOffset val="100"/>
      </c:catAx>
      <c:valAx>
        <c:axId val="171678720"/>
        <c:scaling>
          <c:orientation val="minMax"/>
        </c:scaling>
        <c:delete val="1"/>
        <c:axPos val="l"/>
        <c:numFmt formatCode="_-* #,##0.0_р_._-;\-* #,##0.0_р_._-;_-* &quot;-&quot;??_р_._-;_-@_-" sourceLinked="1"/>
        <c:tickLblPos val="none"/>
        <c:crossAx val="17167718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4.7856973967953902E-2"/>
          <c:y val="5.3359181123440833E-2"/>
          <c:w val="0.18510397751798074"/>
          <c:h val="0.2799416731474284"/>
        </c:manualLayout>
      </c:layout>
      <c:txPr>
        <a:bodyPr/>
        <a:lstStyle/>
        <a:p>
          <a:pPr>
            <a:defRPr sz="16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hart>
    <c:autoTitleDeleted val="1"/>
    <c:view3D>
      <c:rotX val="30"/>
      <c:rotY val="25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4"/>
          <c:dPt>
            <c:idx val="0"/>
            <c:spPr>
              <a:solidFill>
                <a:schemeClr val="accent2">
                  <a:lumMod val="20000"/>
                  <a:lumOff val="80000"/>
                </a:schemeClr>
              </a:solidFill>
            </c:spPr>
          </c:dPt>
          <c:dPt>
            <c:idx val="1"/>
            <c:spPr>
              <a:solidFill>
                <a:srgbClr val="F7FDC3"/>
              </a:solidFill>
            </c:spPr>
          </c:dPt>
          <c:dPt>
            <c:idx val="4"/>
            <c:spPr>
              <a:solidFill>
                <a:srgbClr val="8E126B"/>
              </a:solidFill>
            </c:spPr>
          </c:dPt>
          <c:dPt>
            <c:idx val="6"/>
            <c:spPr>
              <a:solidFill>
                <a:srgbClr val="66FF66"/>
              </a:solidFill>
            </c:spPr>
          </c:dPt>
          <c:dPt>
            <c:idx val="7"/>
            <c:spPr>
              <a:solidFill>
                <a:schemeClr val="accent2">
                  <a:lumMod val="60000"/>
                  <a:lumOff val="40000"/>
                </a:schemeClr>
              </a:solidFill>
            </c:spPr>
          </c:dPt>
          <c:dPt>
            <c:idx val="8"/>
            <c:spPr>
              <a:solidFill>
                <a:srgbClr val="FFC000"/>
              </a:solidFill>
            </c:spPr>
          </c:dPt>
          <c:dPt>
            <c:idx val="9"/>
            <c:spPr>
              <a:solidFill>
                <a:schemeClr val="bg2">
                  <a:lumMod val="50000"/>
                </a:schemeClr>
              </a:solidFill>
            </c:spPr>
          </c:dPt>
          <c:dLbls>
            <c:dLbl>
              <c:idx val="6"/>
              <c:layout/>
              <c:tx>
                <c:rich>
                  <a:bodyPr/>
                  <a:lstStyle/>
                  <a:p>
                    <a:r>
                      <a:rPr lang="ru-RU"/>
                      <a:t>Платежи при пользовании природными ресурсами </a:t>
                    </a:r>
                    <a:endParaRPr lang="ru-RU" smtClean="0"/>
                  </a:p>
                  <a:p>
                    <a:r>
                      <a:rPr lang="ru-RU" smtClean="0"/>
                      <a:t> </a:t>
                    </a:r>
                    <a:r>
                      <a:rPr lang="ru-RU"/>
                      <a:t>1 934,8    1%</a:t>
                    </a:r>
                  </a:p>
                </c:rich>
              </c:tx>
              <c:showVal val="1"/>
              <c:showCatName val="1"/>
              <c:showPercent val="1"/>
              <c:separator> </c:separator>
            </c:dLbl>
            <c:dLbl>
              <c:idx val="9"/>
              <c:layout>
                <c:manualLayout>
                  <c:x val="3.9136045494313253E-3"/>
                  <c:y val="-4.3555943848423533E-2"/>
                </c:manualLayout>
              </c:layout>
              <c:showVal val="1"/>
              <c:showCatName val="1"/>
              <c:showPercent val="1"/>
              <c:separator> </c:separator>
            </c:dLbl>
            <c:txPr>
              <a:bodyPr/>
              <a:lstStyle/>
              <a:p>
                <a:pPr>
                  <a:defRPr sz="1000"/>
                </a:pPr>
                <a:endParaRPr lang="ru-RU"/>
              </a:p>
            </c:txPr>
            <c:showVal val="1"/>
            <c:showCatName val="1"/>
            <c:showPercent val="1"/>
            <c:separator> </c:separator>
            <c:showLeaderLines val="1"/>
          </c:dLbls>
          <c:cat>
            <c:strRef>
              <c:f>Лист1!$A$2:$A$11</c:f>
              <c:strCache>
                <c:ptCount val="10"/>
                <c:pt idx="0">
                  <c:v>НДФЛ</c:v>
                </c:pt>
                <c:pt idx="1">
                  <c:v>Акцизы</c:v>
                </c:pt>
                <c:pt idx="2">
                  <c:v>Налоги на совокупный доход</c:v>
                </c:pt>
                <c:pt idx="3">
                  <c:v>Налоги на имущество</c:v>
                </c:pt>
                <c:pt idx="4">
                  <c:v>Госпошлина</c:v>
                </c:pt>
                <c:pt idx="5">
                  <c:v>Доходы от использования имущества</c:v>
                </c:pt>
                <c:pt idx="6">
                  <c:v>Платежи при пользовании природными ресурсами</c:v>
                </c:pt>
                <c:pt idx="7">
                  <c:v>Доходы от оказания платных услуг</c:v>
                </c:pt>
                <c:pt idx="8">
                  <c:v>Доходы от продажи активов</c:v>
                </c:pt>
                <c:pt idx="9">
                  <c:v>Штрафы</c:v>
                </c:pt>
              </c:strCache>
            </c:strRef>
          </c:cat>
          <c:val>
            <c:numRef>
              <c:f>Лист1!$B$2:$B$11</c:f>
              <c:numCache>
                <c:formatCode>_-* #,##0.0_р_._-;\-* #,##0.0_р_._-;_-* "-"??_р_._-;_-@_-</c:formatCode>
                <c:ptCount val="10"/>
                <c:pt idx="0">
                  <c:v>91080.8</c:v>
                </c:pt>
                <c:pt idx="1">
                  <c:v>7860.7</c:v>
                </c:pt>
                <c:pt idx="2">
                  <c:v>23289.3</c:v>
                </c:pt>
                <c:pt idx="3">
                  <c:v>33098.800000000003</c:v>
                </c:pt>
                <c:pt idx="4">
                  <c:v>3574.4</c:v>
                </c:pt>
                <c:pt idx="5">
                  <c:v>22529.9</c:v>
                </c:pt>
                <c:pt idx="6">
                  <c:v>1934.8</c:v>
                </c:pt>
                <c:pt idx="7">
                  <c:v>28959.5</c:v>
                </c:pt>
                <c:pt idx="8">
                  <c:v>5649.5</c:v>
                </c:pt>
                <c:pt idx="9">
                  <c:v>4048</c:v>
                </c:pt>
              </c:numCache>
            </c:numRef>
          </c:val>
        </c:ser>
      </c:pie3DChart>
    </c:plotArea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hart>
    <c:view3D>
      <c:rAngAx val="1"/>
    </c:view3D>
    <c:plotArea>
      <c:layout>
        <c:manualLayout>
          <c:layoutTarget val="inner"/>
          <c:xMode val="edge"/>
          <c:yMode val="edge"/>
          <c:x val="1.5277777777777781E-2"/>
          <c:y val="2.6919859366697944E-2"/>
          <c:w val="0.98443328958880139"/>
          <c:h val="0.76035354748634931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на 01.01.2014</c:v>
                </c:pt>
              </c:strCache>
            </c:strRef>
          </c:tx>
          <c:dLbls>
            <c:dLbl>
              <c:idx val="0"/>
              <c:layout>
                <c:manualLayout>
                  <c:x val="-5.5555555555555558E-3"/>
                  <c:y val="-1.570325129724047E-2"/>
                </c:manualLayout>
              </c:layout>
              <c:showVal val="1"/>
            </c:dLbl>
            <c:dLbl>
              <c:idx val="1"/>
              <c:layout>
                <c:manualLayout>
                  <c:x val="2.7777777777777796E-3"/>
                  <c:y val="-6.7299648416744044E-3"/>
                </c:manualLayout>
              </c:layout>
              <c:showVal val="1"/>
            </c:dLbl>
            <c:dLbl>
              <c:idx val="2"/>
              <c:layout>
                <c:manualLayout>
                  <c:x val="-6.9444444444444501E-3"/>
                  <c:y val="-2.2433216138915001E-3"/>
                </c:manualLayout>
              </c:layout>
              <c:showVal val="1"/>
            </c:dLbl>
            <c:dLbl>
              <c:idx val="3"/>
              <c:layout>
                <c:manualLayout>
                  <c:x val="2.7777777777777796E-3"/>
                  <c:y val="-2.0190071164520613E-2"/>
                </c:manualLayout>
              </c:layout>
              <c:showVal val="1"/>
            </c:dLbl>
            <c:dLbl>
              <c:idx val="4"/>
              <c:layout>
                <c:manualLayout>
                  <c:x val="-9.722331583551954E-3"/>
                  <c:y val="-2.0189894525023466E-2"/>
                </c:manualLayout>
              </c:layout>
              <c:showVal val="1"/>
            </c:dLbl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Val val="1"/>
          </c:dLbls>
          <c:cat>
            <c:strRef>
              <c:f>Лист1!$A$2:$A$6</c:f>
              <c:strCache>
                <c:ptCount val="5"/>
                <c:pt idx="0">
                  <c:v>Земельный налог</c:v>
                </c:pt>
                <c:pt idx="1">
                  <c:v>Налог на имущество физических лиц</c:v>
                </c:pt>
                <c:pt idx="2">
                  <c:v>Налоги на совокупный доход</c:v>
                </c:pt>
                <c:pt idx="3">
                  <c:v>Налог на доходы физических лиц</c:v>
                </c:pt>
                <c:pt idx="4">
                  <c:v>Всего</c:v>
                </c:pt>
              </c:strCache>
            </c:strRef>
          </c:cat>
          <c:val>
            <c:numRef>
              <c:f>Лист1!$B$2:$B$6</c:f>
              <c:numCache>
                <c:formatCode>_-* #,##0.0_р_._-;\-* #,##0.0_р_._-;_-* "-"??_р_._-;_-@_-</c:formatCode>
                <c:ptCount val="5"/>
                <c:pt idx="0">
                  <c:v>4231</c:v>
                </c:pt>
                <c:pt idx="1">
                  <c:v>2204</c:v>
                </c:pt>
                <c:pt idx="2">
                  <c:v>1609</c:v>
                </c:pt>
                <c:pt idx="3">
                  <c:v>604</c:v>
                </c:pt>
                <c:pt idx="4">
                  <c:v>12282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 01.01.2015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</c:spPr>
          <c:dLbls>
            <c:dLbl>
              <c:idx val="0"/>
              <c:layout>
                <c:manualLayout>
                  <c:x val="1.3888888888888944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 5 </a:t>
                    </a:r>
                    <a:r>
                      <a:rPr lang="en-US" dirty="0" smtClean="0"/>
                      <a:t>491,0</a:t>
                    </a:r>
                    <a:endParaRPr lang="ru-RU" dirty="0" smtClean="0"/>
                  </a:p>
                  <a:p>
                    <a:r>
                      <a:rPr lang="ru-RU" dirty="0" smtClean="0"/>
                      <a:t>(129,8%)</a:t>
                    </a:r>
                    <a:r>
                      <a:rPr lang="en-US" dirty="0" smtClean="0"/>
                      <a:t>   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1.3888888888888944E-2"/>
                  <c:y val="-1.1216608069457514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 </a:t>
                    </a:r>
                    <a:r>
                      <a:rPr lang="en-US" dirty="0"/>
                      <a:t>3 133,0   </a:t>
                    </a:r>
                    <a:endParaRPr lang="ru-RU" dirty="0" smtClean="0"/>
                  </a:p>
                  <a:p>
                    <a:r>
                      <a:rPr lang="ru-RU" dirty="0" smtClean="0"/>
                      <a:t>(142,2%)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>
                <c:manualLayout>
                  <c:x val="1.5277777777777781E-2"/>
                  <c:y val="-4.4866432277830123E-3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 2 </a:t>
                    </a:r>
                    <a:r>
                      <a:rPr lang="en-US" dirty="0" smtClean="0"/>
                      <a:t>017,0</a:t>
                    </a:r>
                    <a:endParaRPr lang="ru-RU" dirty="0" smtClean="0"/>
                  </a:p>
                  <a:p>
                    <a:r>
                      <a:rPr lang="ru-RU" dirty="0" smtClean="0"/>
                      <a:t>(125,4%)</a:t>
                    </a:r>
                    <a:r>
                      <a:rPr lang="en-US" dirty="0" smtClean="0"/>
                      <a:t>   </a:t>
                    </a:r>
                    <a:endParaRPr lang="en-US" dirty="0"/>
                  </a:p>
                </c:rich>
              </c:tx>
              <c:showVal val="1"/>
            </c:dLbl>
            <c:dLbl>
              <c:idx val="3"/>
              <c:layout>
                <c:manualLayout>
                  <c:x val="2.0833333333333356E-2"/>
                  <c:y val="-1.3460106322846129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 956,0   </a:t>
                    </a:r>
                    <a:endParaRPr lang="ru-RU" dirty="0" smtClean="0"/>
                  </a:p>
                  <a:p>
                    <a:r>
                      <a:rPr lang="ru-RU" dirty="0" smtClean="0"/>
                      <a:t>(158,3%)</a:t>
                    </a:r>
                    <a:endParaRPr lang="en-US" dirty="0"/>
                  </a:p>
                </c:rich>
              </c:tx>
              <c:showVal val="1"/>
            </c:dLbl>
            <c:dLbl>
              <c:idx val="4"/>
              <c:layout>
                <c:manualLayout>
                  <c:x val="9.7222222222222224E-3"/>
                  <c:y val="-1.1216608069457476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 </a:t>
                    </a:r>
                    <a:r>
                      <a:rPr lang="en-US" dirty="0"/>
                      <a:t>16 141,0   </a:t>
                    </a:r>
                    <a:endParaRPr lang="ru-RU" dirty="0" smtClean="0"/>
                  </a:p>
                  <a:p>
                    <a:r>
                      <a:rPr lang="ru-RU" dirty="0" smtClean="0"/>
                      <a:t>(131,4%)</a:t>
                    </a:r>
                    <a:endParaRPr lang="en-US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Val val="1"/>
          </c:dLbls>
          <c:cat>
            <c:strRef>
              <c:f>Лист1!$A$2:$A$6</c:f>
              <c:strCache>
                <c:ptCount val="5"/>
                <c:pt idx="0">
                  <c:v>Земельный налог</c:v>
                </c:pt>
                <c:pt idx="1">
                  <c:v>Налог на имущество физических лиц</c:v>
                </c:pt>
                <c:pt idx="2">
                  <c:v>Налоги на совокупный доход</c:v>
                </c:pt>
                <c:pt idx="3">
                  <c:v>Налог на доходы физических лиц</c:v>
                </c:pt>
                <c:pt idx="4">
                  <c:v>Всего</c:v>
                </c:pt>
              </c:strCache>
            </c:strRef>
          </c:cat>
          <c:val>
            <c:numRef>
              <c:f>Лист1!$C$2:$C$6</c:f>
              <c:numCache>
                <c:formatCode>_-* #,##0.0_р_._-;\-* #,##0.0_р_._-;_-* "-"??_р_._-;_-@_-</c:formatCode>
                <c:ptCount val="5"/>
                <c:pt idx="0">
                  <c:v>5491</c:v>
                </c:pt>
                <c:pt idx="1">
                  <c:v>3133</c:v>
                </c:pt>
                <c:pt idx="2">
                  <c:v>2017</c:v>
                </c:pt>
                <c:pt idx="3">
                  <c:v>956</c:v>
                </c:pt>
                <c:pt idx="4">
                  <c:v>16141</c:v>
                </c:pt>
              </c:numCache>
            </c:numRef>
          </c:val>
        </c:ser>
        <c:shape val="cylinder"/>
        <c:axId val="169591936"/>
        <c:axId val="169593472"/>
        <c:axId val="0"/>
      </c:bar3DChart>
      <c:catAx>
        <c:axId val="169591936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169593472"/>
        <c:crosses val="autoZero"/>
        <c:auto val="1"/>
        <c:lblAlgn val="ctr"/>
        <c:lblOffset val="100"/>
      </c:catAx>
      <c:valAx>
        <c:axId val="169593472"/>
        <c:scaling>
          <c:orientation val="minMax"/>
        </c:scaling>
        <c:delete val="1"/>
        <c:axPos val="l"/>
        <c:numFmt formatCode="_-* #,##0.0_р_._-;\-* #,##0.0_р_._-;_-* &quot;-&quot;??_р_._-;_-@_-" sourceLinked="1"/>
        <c:tickLblPos val="none"/>
        <c:crossAx val="16959193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3.5822178477690425E-2"/>
          <c:y val="0.10260405479498513"/>
          <c:w val="0.29751115485564322"/>
          <c:h val="0.18909505465932622"/>
        </c:manualLayout>
      </c:layout>
      <c:txPr>
        <a:bodyPr/>
        <a:lstStyle/>
        <a:p>
          <a:pPr>
            <a:defRPr sz="16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hart>
    <c:autoTitleDeleted val="1"/>
    <c:view3D>
      <c:rotX val="30"/>
      <c:rotY val="210"/>
      <c:perspective val="30"/>
    </c:view3D>
    <c:plotArea>
      <c:layout>
        <c:manualLayout>
          <c:layoutTarget val="inner"/>
          <c:xMode val="edge"/>
          <c:yMode val="edge"/>
          <c:x val="2.7777777777777821E-2"/>
          <c:y val="6.4743321613891555E-2"/>
          <c:w val="0.84444444444444489"/>
          <c:h val="0.8256469244943878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11"/>
          <c:dPt>
            <c:idx val="1"/>
            <c:spPr>
              <a:solidFill>
                <a:srgbClr val="F7FDC3"/>
              </a:solidFill>
            </c:spPr>
          </c:dPt>
          <c:dLbls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Val val="1"/>
            <c:showCatName val="1"/>
            <c:showPercent val="1"/>
            <c:separator> </c:separator>
            <c:showLeaderLines val="1"/>
          </c:dLbls>
          <c:cat>
            <c:strRef>
              <c:f>Лист1!$A$2:$A$5</c:f>
              <c:strCache>
                <c:ptCount val="4"/>
                <c:pt idx="0">
                  <c:v>Дотация</c:v>
                </c:pt>
                <c:pt idx="1">
                  <c:v>Субсидии</c:v>
                </c:pt>
                <c:pt idx="2">
                  <c:v>Субвенции</c:v>
                </c:pt>
                <c:pt idx="3">
                  <c:v>Иные межбюджетные трансферты</c:v>
                </c:pt>
              </c:strCache>
            </c:strRef>
          </c:cat>
          <c:val>
            <c:numRef>
              <c:f>Лист1!$B$2:$B$5</c:f>
              <c:numCache>
                <c:formatCode>_-* #,##0.0_р_._-;\-* #,##0.0_р_._-;_-* "-"??_р_._-;_-@_-</c:formatCode>
                <c:ptCount val="4"/>
                <c:pt idx="0">
                  <c:v>177658</c:v>
                </c:pt>
                <c:pt idx="1">
                  <c:v>530666</c:v>
                </c:pt>
                <c:pt idx="2">
                  <c:v>495097.1</c:v>
                </c:pt>
                <c:pt idx="3">
                  <c:v>8343.9</c:v>
                </c:pt>
              </c:numCache>
            </c:numRef>
          </c:val>
        </c:ser>
      </c:pie3DChart>
    </c:plotArea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hart>
    <c:autoTitleDeleted val="1"/>
    <c:view3D>
      <c:rotX val="30"/>
      <c:rotY val="210"/>
      <c:perspective val="30"/>
    </c:view3D>
    <c:plotArea>
      <c:layout>
        <c:manualLayout>
          <c:layoutTarget val="inner"/>
          <c:xMode val="edge"/>
          <c:yMode val="edge"/>
          <c:x val="6.0761154855643355E-4"/>
          <c:y val="0"/>
          <c:w val="0.65572922134733258"/>
          <c:h val="0.9993014613124842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rgbClr val="FFCC99"/>
            </a:solidFill>
          </c:spPr>
          <c:explosion val="45"/>
          <c:dPt>
            <c:idx val="1"/>
            <c:explosion val="0"/>
            <c:spPr>
              <a:solidFill>
                <a:schemeClr val="bg2">
                  <a:lumMod val="75000"/>
                </a:schemeClr>
              </a:solidFill>
            </c:spPr>
          </c:dPt>
          <c:dLbls>
            <c:dLbl>
              <c:idx val="0"/>
              <c:showVal val="1"/>
              <c:showPercent val="1"/>
              <c:separator> </c:separator>
            </c:dLbl>
            <c:dLbl>
              <c:idx val="1"/>
              <c:showVal val="1"/>
              <c:showPercent val="1"/>
              <c:separator> </c:separator>
            </c:dLbl>
            <c:numFmt formatCode="0.0%" sourceLinked="0"/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Val val="1"/>
            <c:showPercent val="1"/>
            <c:showLeaderLines val="1"/>
          </c:dLbls>
          <c:cat>
            <c:strRef>
              <c:f>Лист1!$A$2:$A$3</c:f>
              <c:strCache>
                <c:ptCount val="2"/>
                <c:pt idx="0">
                  <c:v>Налоговые и неналоговые доходы</c:v>
                </c:pt>
                <c:pt idx="1">
                  <c:v>Безвозмездные поступления</c:v>
                </c:pt>
              </c:strCache>
            </c:strRef>
          </c:cat>
          <c:val>
            <c:numRef>
              <c:f>Лист1!$B$2:$B$3</c:f>
              <c:numCache>
                <c:formatCode>_-* #,##0.0_р_._-;\-* #,##0.0_р_._-;_-* "-"??_р_._-;_-@_-</c:formatCode>
                <c:ptCount val="2"/>
                <c:pt idx="0">
                  <c:v>222025.7</c:v>
                </c:pt>
                <c:pt idx="1">
                  <c:v>1209868.5</c:v>
                </c:pt>
              </c:numCache>
            </c:numRef>
          </c:val>
        </c:ser>
      </c:pie3DChart>
    </c:plotArea>
    <c:legend>
      <c:legendPos val="r"/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AngAx val="1"/>
    </c:view3D>
    <c:plotArea>
      <c:layout>
        <c:manualLayout>
          <c:layoutTarget val="inner"/>
          <c:xMode val="edge"/>
          <c:yMode val="edge"/>
          <c:x val="1.2323608126648979E-3"/>
          <c:y val="0"/>
          <c:w val="0.99876763918733458"/>
          <c:h val="0.85532473730989089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spPr>
              <a:solidFill>
                <a:srgbClr val="FFCC99"/>
              </a:solidFill>
            </c:spPr>
          </c:dPt>
          <c:dPt>
            <c:idx val="1"/>
            <c:spPr>
              <a:solidFill>
                <a:schemeClr val="accent5">
                  <a:lumMod val="40000"/>
                  <a:lumOff val="60000"/>
                </a:schemeClr>
              </a:solidFill>
            </c:spPr>
          </c:dPt>
          <c:dPt>
            <c:idx val="2"/>
            <c:spPr>
              <a:solidFill>
                <a:schemeClr val="accent1">
                  <a:lumMod val="60000"/>
                  <a:lumOff val="40000"/>
                </a:schemeClr>
              </a:solidFill>
            </c:spPr>
          </c:dPt>
          <c:dPt>
            <c:idx val="3"/>
            <c:spPr>
              <a:solidFill>
                <a:schemeClr val="accent5">
                  <a:lumMod val="60000"/>
                  <a:lumOff val="40000"/>
                </a:schemeClr>
              </a:solidFill>
            </c:spPr>
          </c:dPt>
          <c:dPt>
            <c:idx val="4"/>
            <c:spPr>
              <a:solidFill>
                <a:schemeClr val="accent3">
                  <a:lumMod val="60000"/>
                  <a:lumOff val="40000"/>
                </a:schemeClr>
              </a:solidFill>
            </c:spPr>
          </c:dPt>
          <c:dPt>
            <c:idx val="5"/>
            <c:spPr>
              <a:solidFill>
                <a:schemeClr val="accent5">
                  <a:lumMod val="60000"/>
                  <a:lumOff val="40000"/>
                </a:schemeClr>
              </a:solidFill>
            </c:spPr>
          </c:dPt>
          <c:dLbls>
            <c:dLbl>
              <c:idx val="0"/>
              <c:layout>
                <c:manualLayout>
                  <c:x val="1.003716389235884E-2"/>
                  <c:y val="-3.0168431577777908E-2"/>
                </c:manualLayout>
              </c:layout>
              <c:showVal val="1"/>
            </c:dLbl>
            <c:dLbl>
              <c:idx val="1"/>
              <c:layout>
                <c:manualLayout>
                  <c:x val="9.9922353455818048E-3"/>
                  <c:y val="-1.9106564488960743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 1 081 </a:t>
                    </a:r>
                    <a:r>
                      <a:rPr lang="en-US" dirty="0" smtClean="0"/>
                      <a:t>775,2</a:t>
                    </a:r>
                    <a:endParaRPr lang="ru-RU" dirty="0" smtClean="0"/>
                  </a:p>
                  <a:p>
                    <a:r>
                      <a:rPr lang="ru-RU" dirty="0" smtClean="0"/>
                      <a:t>(84%)</a:t>
                    </a:r>
                    <a:r>
                      <a:rPr lang="en-US" dirty="0" smtClean="0"/>
                      <a:t>   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>
                <c:manualLayout>
                  <c:x val="1.4293853893263344E-2"/>
                  <c:y val="-1.670850667555988E-2"/>
                </c:manualLayout>
              </c:layout>
              <c:showVal val="1"/>
            </c:dLbl>
            <c:dLbl>
              <c:idx val="3"/>
              <c:layout>
                <c:manualLayout>
                  <c:x val="1.2905070168355348E-2"/>
                  <c:y val="-2.5527134411965954E-2"/>
                </c:manualLayout>
              </c:layout>
              <c:showVal val="1"/>
            </c:dLbl>
            <c:dLbl>
              <c:idx val="4"/>
              <c:layout>
                <c:manualLayout>
                  <c:x val="8.6033464566929157E-3"/>
                  <c:y val="-1.361466588285834E-2"/>
                </c:manualLayout>
              </c:layout>
              <c:showVal val="1"/>
            </c:dLbl>
            <c:dLbl>
              <c:idx val="5"/>
              <c:layout>
                <c:manualLayout>
                  <c:x val="1.12911198600175E-2"/>
                  <c:y val="-2.0499190284545041E-2"/>
                </c:manualLayout>
              </c:layout>
              <c:showVal val="1"/>
            </c:dLbl>
            <c:dLbl>
              <c:idx val="6"/>
              <c:layout>
                <c:manualLayout>
                  <c:x val="1.29050701683554E-2"/>
                  <c:y val="-1.3923891497435984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 670 </a:t>
                    </a:r>
                    <a:r>
                      <a:rPr lang="en-US" dirty="0" smtClean="0"/>
                      <a:t>724,1</a:t>
                    </a:r>
                    <a:endParaRPr lang="ru-RU" dirty="0" smtClean="0"/>
                  </a:p>
                  <a:p>
                    <a:r>
                      <a:rPr lang="ru-RU" dirty="0" smtClean="0"/>
                      <a:t>(96,8%)</a:t>
                    </a:r>
                    <a:r>
                      <a:rPr lang="en-US" dirty="0" smtClean="0"/>
                      <a:t>   </a:t>
                    </a:r>
                    <a:endParaRPr lang="en-US" dirty="0"/>
                  </a:p>
                </c:rich>
              </c:tx>
              <c:showVal val="1"/>
            </c:dLbl>
            <c:dLbl>
              <c:idx val="7"/>
              <c:layout>
                <c:manualLayout>
                  <c:x val="1.0037276797609658E-2"/>
                  <c:y val="-1.624454008034195E-2"/>
                </c:manualLayout>
              </c:layout>
              <c:showVal val="1"/>
            </c:dLbl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Val val="1"/>
          </c:dLbls>
          <c:cat>
            <c:strRef>
              <c:f>Лист1!$A$2:$A$7</c:f>
              <c:strCache>
                <c:ptCount val="6"/>
                <c:pt idx="0">
                  <c:v>Факт  2013</c:v>
                </c:pt>
                <c:pt idx="1">
                  <c:v>в т.ч.  расходы соц. направленности</c:v>
                </c:pt>
                <c:pt idx="2">
                  <c:v>План 2014</c:v>
                </c:pt>
                <c:pt idx="3">
                  <c:v>в т.ч.  расходы соц. направленности</c:v>
                </c:pt>
                <c:pt idx="4">
                  <c:v>Факт  2014</c:v>
                </c:pt>
                <c:pt idx="5">
                  <c:v>в т.ч.  расходы соц. направленности</c:v>
                </c:pt>
              </c:strCache>
            </c:strRef>
          </c:cat>
          <c:val>
            <c:numRef>
              <c:f>Лист1!$B$2:$B$7</c:f>
              <c:numCache>
                <c:formatCode>_-* #,##0.0_р_._-;\-* #,##0.0_р_._-;_-* "-"??_р_._-;_-@_-</c:formatCode>
                <c:ptCount val="6"/>
                <c:pt idx="0">
                  <c:v>1209576.7</c:v>
                </c:pt>
                <c:pt idx="1">
                  <c:v>1009414.2</c:v>
                </c:pt>
                <c:pt idx="2">
                  <c:v>1534869.4</c:v>
                </c:pt>
                <c:pt idx="3">
                  <c:v>1331990.4000000004</c:v>
                </c:pt>
                <c:pt idx="4">
                  <c:v>1485008.9</c:v>
                </c:pt>
                <c:pt idx="5">
                  <c:v>1289125.2</c:v>
                </c:pt>
              </c:numCache>
            </c:numRef>
          </c:val>
        </c:ser>
        <c:shape val="cylinder"/>
        <c:axId val="183643136"/>
        <c:axId val="184050432"/>
        <c:axId val="0"/>
      </c:bar3DChart>
      <c:catAx>
        <c:axId val="183643136"/>
        <c:scaling>
          <c:orientation val="minMax"/>
        </c:scaling>
        <c:axPos val="b"/>
        <c:tickLblPos val="nextTo"/>
        <c:txPr>
          <a:bodyPr/>
          <a:lstStyle/>
          <a:p>
            <a:pPr>
              <a:defRPr sz="1200" spc="-100" baseline="0"/>
            </a:pPr>
            <a:endParaRPr lang="ru-RU"/>
          </a:p>
        </c:txPr>
        <c:crossAx val="184050432"/>
        <c:crosses val="autoZero"/>
        <c:auto val="1"/>
        <c:lblAlgn val="ctr"/>
        <c:lblOffset val="100"/>
      </c:catAx>
      <c:valAx>
        <c:axId val="184050432"/>
        <c:scaling>
          <c:orientation val="minMax"/>
        </c:scaling>
        <c:delete val="1"/>
        <c:axPos val="l"/>
        <c:numFmt formatCode="_-* #,##0.0_р_._-;\-* #,##0.0_р_._-;_-* &quot;-&quot;??_р_._-;_-@_-" sourceLinked="1"/>
        <c:tickLblPos val="none"/>
        <c:crossAx val="183643136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0.93312</cdr:x>
      <cdr:y>0.91026</cdr:y>
    </cdr:from>
    <cdr:to>
      <cdr:x>0.98037</cdr:x>
      <cdr:y>1</cdr:y>
    </cdr:to>
    <cdr:sp macro="" textlink="">
      <cdr:nvSpPr>
        <cdr:cNvPr id="2" name="Блок-схема: ссылка на другую страницу 1"/>
        <cdr:cNvSpPr/>
      </cdr:nvSpPr>
      <cdr:spPr>
        <a:xfrm xmlns:a="http://schemas.openxmlformats.org/drawingml/2006/main">
          <a:off x="8532440" y="5229200"/>
          <a:ext cx="432048" cy="504056"/>
        </a:xfrm>
        <a:prstGeom xmlns:a="http://schemas.openxmlformats.org/drawingml/2006/main" prst="flowChartOffpageConnector">
          <a:avLst/>
        </a:prstGeom>
        <a:solidFill xmlns:a="http://schemas.openxmlformats.org/drawingml/2006/main">
          <a:srgbClr val="0F6FC6">
            <a:lumMod val="60000"/>
            <a:lumOff val="40000"/>
          </a:srgbClr>
        </a:solidFill>
        <a:ln xmlns:a="http://schemas.openxmlformats.org/drawingml/2006/main" w="6350" cap="flat" cmpd="sng" algn="ctr">
          <a:solidFill>
            <a:sysClr val="windowText" lastClr="000000">
              <a:lumMod val="65000"/>
              <a:lumOff val="35000"/>
            </a:sysClr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defPPr>
            <a:defRPr lang="ru-RU"/>
          </a:defPPr>
          <a:lvl1pPr algn="l" rtl="0" fontAlgn="base">
            <a:spcBef>
              <a:spcPct val="0"/>
            </a:spcBef>
            <a:spcAft>
              <a:spcPct val="0"/>
            </a:spcAft>
            <a:defRPr sz="2800" kern="1200">
              <a:solidFill>
                <a:sysClr val="window" lastClr="FFFFFF"/>
              </a:solidFill>
              <a:latin typeface="Book Antiqua"/>
              <a:sym typeface="Webdings" pitchFamily="18" charset="2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sz="2800" kern="1200">
              <a:solidFill>
                <a:sysClr val="window" lastClr="FFFFFF"/>
              </a:solidFill>
              <a:latin typeface="Book Antiqua"/>
              <a:sym typeface="Webdings" pitchFamily="18" charset="2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sz="2800" kern="1200">
              <a:solidFill>
                <a:sysClr val="window" lastClr="FFFFFF"/>
              </a:solidFill>
              <a:latin typeface="Book Antiqua"/>
              <a:sym typeface="Webdings" pitchFamily="18" charset="2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sz="2800" kern="1200">
              <a:solidFill>
                <a:sysClr val="window" lastClr="FFFFFF"/>
              </a:solidFill>
              <a:latin typeface="Book Antiqua"/>
              <a:sym typeface="Webdings" pitchFamily="18" charset="2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sz="2800" kern="1200">
              <a:solidFill>
                <a:sysClr val="window" lastClr="FFFFFF"/>
              </a:solidFill>
              <a:latin typeface="Book Antiqua"/>
              <a:sym typeface="Webdings" pitchFamily="18" charset="2"/>
            </a:defRPr>
          </a:lvl5pPr>
          <a:lvl6pPr marL="2286000" algn="l" defTabSz="914400" rtl="0" eaLnBrk="1" latinLnBrk="0" hangingPunct="1">
            <a:defRPr sz="2800" kern="1200">
              <a:solidFill>
                <a:sysClr val="window" lastClr="FFFFFF"/>
              </a:solidFill>
              <a:latin typeface="Book Antiqua"/>
              <a:sym typeface="Webdings" pitchFamily="18" charset="2"/>
            </a:defRPr>
          </a:lvl6pPr>
          <a:lvl7pPr marL="2743200" algn="l" defTabSz="914400" rtl="0" eaLnBrk="1" latinLnBrk="0" hangingPunct="1">
            <a:defRPr sz="2800" kern="1200">
              <a:solidFill>
                <a:sysClr val="window" lastClr="FFFFFF"/>
              </a:solidFill>
              <a:latin typeface="Book Antiqua"/>
              <a:sym typeface="Webdings" pitchFamily="18" charset="2"/>
            </a:defRPr>
          </a:lvl7pPr>
          <a:lvl8pPr marL="3200400" algn="l" defTabSz="914400" rtl="0" eaLnBrk="1" latinLnBrk="0" hangingPunct="1">
            <a:defRPr sz="2800" kern="1200">
              <a:solidFill>
                <a:sysClr val="window" lastClr="FFFFFF"/>
              </a:solidFill>
              <a:latin typeface="Book Antiqua"/>
              <a:sym typeface="Webdings" pitchFamily="18" charset="2"/>
            </a:defRPr>
          </a:lvl8pPr>
          <a:lvl9pPr marL="3657600" algn="l" defTabSz="914400" rtl="0" eaLnBrk="1" latinLnBrk="0" hangingPunct="1">
            <a:defRPr sz="2800" kern="1200">
              <a:solidFill>
                <a:sysClr val="window" lastClr="FFFFFF"/>
              </a:solidFill>
              <a:latin typeface="Book Antiqua"/>
              <a:sym typeface="Webdings" pitchFamily="18" charset="2"/>
            </a:defRPr>
          </a:lvl9pPr>
        </a:lstStyle>
        <a:p xmlns:a="http://schemas.openxmlformats.org/drawingml/2006/main">
          <a:pPr algn="ctr"/>
          <a:r>
            <a:rPr lang="ru-RU" sz="2000" dirty="0" smtClean="0"/>
            <a:t>4</a:t>
          </a:r>
          <a:endParaRPr lang="ru-RU" sz="20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0.91407</cdr:x>
      <cdr:y>0.88644</cdr:y>
    </cdr:from>
    <cdr:to>
      <cdr:x>0.96132</cdr:x>
      <cdr:y>0.97548</cdr:y>
    </cdr:to>
    <cdr:sp macro="" textlink="">
      <cdr:nvSpPr>
        <cdr:cNvPr id="2" name="Блок-схема: ссылка на другую страницу 1"/>
        <cdr:cNvSpPr/>
      </cdr:nvSpPr>
      <cdr:spPr>
        <a:xfrm xmlns:a="http://schemas.openxmlformats.org/drawingml/2006/main">
          <a:off x="8358246" y="5018330"/>
          <a:ext cx="432054" cy="504077"/>
        </a:xfrm>
        <a:prstGeom xmlns:a="http://schemas.openxmlformats.org/drawingml/2006/main" prst="flowChartOffpageConnector">
          <a:avLst/>
        </a:prstGeom>
        <a:solidFill xmlns:a="http://schemas.openxmlformats.org/drawingml/2006/main">
          <a:srgbClr val="0F6FC6">
            <a:lumMod val="60000"/>
            <a:lumOff val="40000"/>
          </a:srgbClr>
        </a:solidFill>
        <a:ln xmlns:a="http://schemas.openxmlformats.org/drawingml/2006/main" w="6350" cap="flat" cmpd="sng" algn="ctr">
          <a:solidFill>
            <a:sysClr val="windowText" lastClr="000000">
              <a:lumMod val="65000"/>
              <a:lumOff val="35000"/>
            </a:sysClr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defPPr>
            <a:defRPr lang="ru-RU"/>
          </a:defPPr>
          <a:lvl1pPr algn="l" rtl="0" fontAlgn="base">
            <a:spcBef>
              <a:spcPct val="0"/>
            </a:spcBef>
            <a:spcAft>
              <a:spcPct val="0"/>
            </a:spcAft>
            <a:defRPr sz="2800" kern="1200">
              <a:solidFill>
                <a:sysClr val="window" lastClr="FFFFFF"/>
              </a:solidFill>
              <a:latin typeface="Book Antiqua"/>
              <a:sym typeface="Webdings" pitchFamily="18" charset="2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sz="2800" kern="1200">
              <a:solidFill>
                <a:sysClr val="window" lastClr="FFFFFF"/>
              </a:solidFill>
              <a:latin typeface="Book Antiqua"/>
              <a:sym typeface="Webdings" pitchFamily="18" charset="2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sz="2800" kern="1200">
              <a:solidFill>
                <a:sysClr val="window" lastClr="FFFFFF"/>
              </a:solidFill>
              <a:latin typeface="Book Antiqua"/>
              <a:sym typeface="Webdings" pitchFamily="18" charset="2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sz="2800" kern="1200">
              <a:solidFill>
                <a:sysClr val="window" lastClr="FFFFFF"/>
              </a:solidFill>
              <a:latin typeface="Book Antiqua"/>
              <a:sym typeface="Webdings" pitchFamily="18" charset="2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sz="2800" kern="1200">
              <a:solidFill>
                <a:sysClr val="window" lastClr="FFFFFF"/>
              </a:solidFill>
              <a:latin typeface="Book Antiqua"/>
              <a:sym typeface="Webdings" pitchFamily="18" charset="2"/>
            </a:defRPr>
          </a:lvl5pPr>
          <a:lvl6pPr marL="2286000" algn="l" defTabSz="914400" rtl="0" eaLnBrk="1" latinLnBrk="0" hangingPunct="1">
            <a:defRPr sz="2800" kern="1200">
              <a:solidFill>
                <a:sysClr val="window" lastClr="FFFFFF"/>
              </a:solidFill>
              <a:latin typeface="Book Antiqua"/>
              <a:sym typeface="Webdings" pitchFamily="18" charset="2"/>
            </a:defRPr>
          </a:lvl6pPr>
          <a:lvl7pPr marL="2743200" algn="l" defTabSz="914400" rtl="0" eaLnBrk="1" latinLnBrk="0" hangingPunct="1">
            <a:defRPr sz="2800" kern="1200">
              <a:solidFill>
                <a:sysClr val="window" lastClr="FFFFFF"/>
              </a:solidFill>
              <a:latin typeface="Book Antiqua"/>
              <a:sym typeface="Webdings" pitchFamily="18" charset="2"/>
            </a:defRPr>
          </a:lvl7pPr>
          <a:lvl8pPr marL="3200400" algn="l" defTabSz="914400" rtl="0" eaLnBrk="1" latinLnBrk="0" hangingPunct="1">
            <a:defRPr sz="2800" kern="1200">
              <a:solidFill>
                <a:sysClr val="window" lastClr="FFFFFF"/>
              </a:solidFill>
              <a:latin typeface="Book Antiqua"/>
              <a:sym typeface="Webdings" pitchFamily="18" charset="2"/>
            </a:defRPr>
          </a:lvl8pPr>
          <a:lvl9pPr marL="3657600" algn="l" defTabSz="914400" rtl="0" eaLnBrk="1" latinLnBrk="0" hangingPunct="1">
            <a:defRPr sz="2800" kern="1200">
              <a:solidFill>
                <a:sysClr val="window" lastClr="FFFFFF"/>
              </a:solidFill>
              <a:latin typeface="Book Antiqua"/>
              <a:sym typeface="Webdings" pitchFamily="18" charset="2"/>
            </a:defRPr>
          </a:lvl9pPr>
        </a:lstStyle>
        <a:p xmlns:a="http://schemas.openxmlformats.org/drawingml/2006/main">
          <a:pPr algn="ctr"/>
          <a:r>
            <a:rPr lang="ru-RU" sz="2000" dirty="0" smtClean="0"/>
            <a:t>6</a:t>
          </a:r>
          <a:endParaRPr lang="ru-RU" sz="2000" dirty="0"/>
        </a:p>
      </cdr:txBody>
    </cdr:sp>
  </cdr:relSizeAnchor>
  <cdr:relSizeAnchor xmlns:cdr="http://schemas.openxmlformats.org/drawingml/2006/chartDrawing">
    <cdr:from>
      <cdr:x>0.35825</cdr:x>
      <cdr:y>0.26711</cdr:y>
    </cdr:from>
    <cdr:to>
      <cdr:x>0.45825</cdr:x>
      <cdr:y>0.42863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3275856" y="1512168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600" b="1" dirty="0" smtClean="0"/>
            <a:t>Всего: 222 025.7</a:t>
          </a:r>
          <a:endParaRPr lang="ru-RU" sz="1600" b="1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0.2795</cdr:x>
      <cdr:y>0.24167</cdr:y>
    </cdr:from>
    <cdr:to>
      <cdr:x>0.54725</cdr:x>
      <cdr:y>0.33071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555776" y="1368152"/>
          <a:ext cx="2448272" cy="50405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600" b="1" dirty="0" smtClean="0"/>
            <a:t>Всего : 1 211 765,0 </a:t>
          </a:r>
          <a:endParaRPr lang="ru-RU" sz="1600" b="1" dirty="0"/>
        </a:p>
      </cdr:txBody>
    </cdr:sp>
  </cdr:relSizeAnchor>
  <cdr:relSizeAnchor xmlns:cdr="http://schemas.openxmlformats.org/drawingml/2006/chartDrawing">
    <cdr:from>
      <cdr:x>0.93312</cdr:x>
      <cdr:y>0.89036</cdr:y>
    </cdr:from>
    <cdr:to>
      <cdr:x>0.98037</cdr:x>
      <cdr:y>0.9794</cdr:y>
    </cdr:to>
    <cdr:sp macro="" textlink="">
      <cdr:nvSpPr>
        <cdr:cNvPr id="3" name="Блок-схема: ссылка на другую страницу 2"/>
        <cdr:cNvSpPr/>
      </cdr:nvSpPr>
      <cdr:spPr>
        <a:xfrm xmlns:a="http://schemas.openxmlformats.org/drawingml/2006/main">
          <a:off x="8532440" y="5040560"/>
          <a:ext cx="432048" cy="504056"/>
        </a:xfrm>
        <a:prstGeom xmlns:a="http://schemas.openxmlformats.org/drawingml/2006/main" prst="flowChartOffpageConnector">
          <a:avLst/>
        </a:prstGeom>
        <a:solidFill xmlns:a="http://schemas.openxmlformats.org/drawingml/2006/main">
          <a:srgbClr val="0F6FC6">
            <a:lumMod val="60000"/>
            <a:lumOff val="40000"/>
          </a:srgbClr>
        </a:solidFill>
        <a:ln xmlns:a="http://schemas.openxmlformats.org/drawingml/2006/main" w="6350" cap="flat" cmpd="sng" algn="ctr">
          <a:solidFill>
            <a:sysClr val="windowText" lastClr="000000">
              <a:lumMod val="65000"/>
              <a:lumOff val="35000"/>
            </a:sysClr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Book Antiqua"/>
            </a:defRPr>
          </a:lvl1pPr>
          <a:lvl2pPr marL="457200" indent="0">
            <a:defRPr sz="1100">
              <a:solidFill>
                <a:sysClr val="window" lastClr="FFFFFF"/>
              </a:solidFill>
              <a:latin typeface="Book Antiqua"/>
            </a:defRPr>
          </a:lvl2pPr>
          <a:lvl3pPr marL="914400" indent="0">
            <a:defRPr sz="1100">
              <a:solidFill>
                <a:sysClr val="window" lastClr="FFFFFF"/>
              </a:solidFill>
              <a:latin typeface="Book Antiqua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Book Antiqua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Book Antiqua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Book Antiqua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Book Antiqua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Book Antiqua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Book Antiqua"/>
            </a:defRPr>
          </a:lvl9pPr>
        </a:lstStyle>
        <a:p xmlns:a="http://schemas.openxmlformats.org/drawingml/2006/main">
          <a:pPr algn="ctr"/>
          <a:r>
            <a:rPr lang="ru-RU" sz="2000" dirty="0" smtClean="0"/>
            <a:t>8</a:t>
          </a:r>
          <a:endParaRPr lang="ru-RU" sz="2000" dirty="0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0.93312</cdr:x>
      <cdr:y>0.8875</cdr:y>
    </cdr:from>
    <cdr:to>
      <cdr:x>0.98037</cdr:x>
      <cdr:y>0.97886</cdr:y>
    </cdr:to>
    <cdr:sp macro="" textlink="">
      <cdr:nvSpPr>
        <cdr:cNvPr id="2" name="Блок-схема: ссылка на другую страницу 1"/>
        <cdr:cNvSpPr/>
      </cdr:nvSpPr>
      <cdr:spPr>
        <a:xfrm xmlns:a="http://schemas.openxmlformats.org/drawingml/2006/main">
          <a:off x="8532440" y="4896544"/>
          <a:ext cx="432048" cy="504056"/>
        </a:xfrm>
        <a:prstGeom xmlns:a="http://schemas.openxmlformats.org/drawingml/2006/main" prst="flowChartOffpageConnector">
          <a:avLst/>
        </a:prstGeom>
        <a:solidFill xmlns:a="http://schemas.openxmlformats.org/drawingml/2006/main">
          <a:srgbClr val="0F6FC6">
            <a:lumMod val="60000"/>
            <a:lumOff val="40000"/>
          </a:srgbClr>
        </a:solidFill>
        <a:ln xmlns:a="http://schemas.openxmlformats.org/drawingml/2006/main" w="6350" cap="flat" cmpd="sng" algn="ctr">
          <a:solidFill>
            <a:sysClr val="windowText" lastClr="000000">
              <a:lumMod val="65000"/>
              <a:lumOff val="35000"/>
            </a:sysClr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Book Antiqua"/>
            </a:defRPr>
          </a:lvl1pPr>
          <a:lvl2pPr marL="457200" indent="0">
            <a:defRPr sz="1100">
              <a:solidFill>
                <a:sysClr val="window" lastClr="FFFFFF"/>
              </a:solidFill>
              <a:latin typeface="Book Antiqua"/>
            </a:defRPr>
          </a:lvl2pPr>
          <a:lvl3pPr marL="914400" indent="0">
            <a:defRPr sz="1100">
              <a:solidFill>
                <a:sysClr val="window" lastClr="FFFFFF"/>
              </a:solidFill>
              <a:latin typeface="Book Antiqua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Book Antiqua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Book Antiqua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Book Antiqua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Book Antiqua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Book Antiqua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Book Antiqua"/>
            </a:defRPr>
          </a:lvl9pPr>
        </a:lstStyle>
        <a:p xmlns:a="http://schemas.openxmlformats.org/drawingml/2006/main">
          <a:pPr algn="ctr"/>
          <a:r>
            <a:rPr lang="ru-RU" sz="2000" dirty="0" smtClean="0"/>
            <a:t>9</a:t>
          </a:r>
          <a:endParaRPr lang="ru-RU" sz="2000" dirty="0"/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0.94099</cdr:x>
      <cdr:y>0.89036</cdr:y>
    </cdr:from>
    <cdr:to>
      <cdr:x>0.98824</cdr:x>
      <cdr:y>0.9794</cdr:y>
    </cdr:to>
    <cdr:sp macro="" textlink="">
      <cdr:nvSpPr>
        <cdr:cNvPr id="2" name="Блок-схема: ссылка на другую страницу 1"/>
        <cdr:cNvSpPr/>
      </cdr:nvSpPr>
      <cdr:spPr>
        <a:xfrm xmlns:a="http://schemas.openxmlformats.org/drawingml/2006/main">
          <a:off x="8604448" y="5040560"/>
          <a:ext cx="432048" cy="504056"/>
        </a:xfrm>
        <a:prstGeom xmlns:a="http://schemas.openxmlformats.org/drawingml/2006/main" prst="flowChartOffpageConnector">
          <a:avLst/>
        </a:prstGeom>
        <a:solidFill xmlns:a="http://schemas.openxmlformats.org/drawingml/2006/main">
          <a:srgbClr val="0F6FC6">
            <a:lumMod val="60000"/>
            <a:lumOff val="40000"/>
          </a:srgbClr>
        </a:solidFill>
        <a:ln xmlns:a="http://schemas.openxmlformats.org/drawingml/2006/main" w="6350" cap="flat" cmpd="sng" algn="ctr">
          <a:solidFill>
            <a:sysClr val="windowText" lastClr="000000">
              <a:lumMod val="65000"/>
              <a:lumOff val="35000"/>
            </a:sysClr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Book Antiqua"/>
            </a:defRPr>
          </a:lvl1pPr>
          <a:lvl2pPr marL="457200" indent="0">
            <a:defRPr sz="1100">
              <a:solidFill>
                <a:sysClr val="window" lastClr="FFFFFF"/>
              </a:solidFill>
              <a:latin typeface="Book Antiqua"/>
            </a:defRPr>
          </a:lvl2pPr>
          <a:lvl3pPr marL="914400" indent="0">
            <a:defRPr sz="1100">
              <a:solidFill>
                <a:sysClr val="window" lastClr="FFFFFF"/>
              </a:solidFill>
              <a:latin typeface="Book Antiqua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Book Antiqua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Book Antiqua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Book Antiqua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Book Antiqua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Book Antiqua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Book Antiqua"/>
            </a:defRPr>
          </a:lvl9pPr>
        </a:lstStyle>
        <a:p xmlns:a="http://schemas.openxmlformats.org/drawingml/2006/main">
          <a:pPr algn="ctr"/>
          <a:r>
            <a:rPr lang="ru-RU" sz="1800" dirty="0" smtClean="0"/>
            <a:t>10</a:t>
          </a:r>
          <a:endParaRPr lang="ru-RU" sz="1800" dirty="0"/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0.25573</cdr:x>
      <cdr:y>0.53947</cdr:y>
    </cdr:from>
    <cdr:to>
      <cdr:x>0.59686</cdr:x>
      <cdr:y>0.61842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187624" y="2952328"/>
          <a:ext cx="1584176" cy="432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600" dirty="0" smtClean="0"/>
            <a:t>Всего: 1 209 576,7</a:t>
          </a:r>
          <a:endParaRPr lang="ru-RU" sz="1600" dirty="0"/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0.34112</cdr:x>
      <cdr:y>0.07895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0" y="0"/>
          <a:ext cx="1584176" cy="432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Book Antiqua"/>
            </a:defRPr>
          </a:lvl1pPr>
          <a:lvl2pPr marL="457200" indent="0">
            <a:defRPr sz="1100">
              <a:latin typeface="Book Antiqua"/>
            </a:defRPr>
          </a:lvl2pPr>
          <a:lvl3pPr marL="914400" indent="0">
            <a:defRPr sz="1100">
              <a:latin typeface="Book Antiqua"/>
            </a:defRPr>
          </a:lvl3pPr>
          <a:lvl4pPr marL="1371600" indent="0">
            <a:defRPr sz="1100">
              <a:latin typeface="Book Antiqua"/>
            </a:defRPr>
          </a:lvl4pPr>
          <a:lvl5pPr marL="1828800" indent="0">
            <a:defRPr sz="1100">
              <a:latin typeface="Book Antiqua"/>
            </a:defRPr>
          </a:lvl5pPr>
          <a:lvl6pPr marL="2286000" indent="0">
            <a:defRPr sz="1100">
              <a:latin typeface="Book Antiqua"/>
            </a:defRPr>
          </a:lvl6pPr>
          <a:lvl7pPr marL="2743200" indent="0">
            <a:defRPr sz="1100">
              <a:latin typeface="Book Antiqua"/>
            </a:defRPr>
          </a:lvl7pPr>
          <a:lvl8pPr marL="3200400" indent="0">
            <a:defRPr sz="1100">
              <a:latin typeface="Book Antiqua"/>
            </a:defRPr>
          </a:lvl8pPr>
          <a:lvl9pPr marL="3657600" indent="0">
            <a:defRPr sz="1100">
              <a:latin typeface="Book Antiqua"/>
            </a:defRPr>
          </a:lvl9pPr>
        </a:lstStyle>
        <a:p xmlns:a="http://schemas.openxmlformats.org/drawingml/2006/main">
          <a:endParaRPr lang="ru-RU" sz="1600" dirty="0"/>
        </a:p>
      </cdr:txBody>
    </cdr:sp>
  </cdr:relSizeAnchor>
  <cdr:relSizeAnchor xmlns:cdr="http://schemas.openxmlformats.org/drawingml/2006/chartDrawing">
    <cdr:from>
      <cdr:x>0.24809</cdr:x>
      <cdr:y>0.505</cdr:y>
    </cdr:from>
    <cdr:to>
      <cdr:x>0.44499</cdr:x>
      <cdr:y>0.67209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152128" y="2763688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600" dirty="0" smtClean="0"/>
            <a:t>Всего: 1 485 008,9</a:t>
          </a:r>
        </a:p>
        <a:p xmlns:a="http://schemas.openxmlformats.org/drawingml/2006/main">
          <a:endParaRPr lang="ru-RU" sz="11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0538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624513" y="0"/>
            <a:ext cx="4300537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64A25D79-F65D-40AD-80ED-267EA19D0F8B}" type="datetimeFigureOut">
              <a:rPr lang="ru-RU"/>
              <a:pPr>
                <a:defRPr/>
              </a:pPr>
              <a:t>28.05.2015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456363"/>
            <a:ext cx="4300538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624513" y="6456363"/>
            <a:ext cx="4300537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89E0662D-40D4-4ED5-8DA2-9B8B0B2AF76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0538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624513" y="0"/>
            <a:ext cx="4300537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C11E900-8659-42CA-8E6F-C70CD76AF4CF}" type="datetimeFigureOut">
              <a:rPr lang="ru-RU"/>
              <a:pPr>
                <a:defRPr/>
              </a:pPr>
              <a:t>28.05.2015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265488" y="509588"/>
            <a:ext cx="3395662" cy="25479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92188" y="3228975"/>
            <a:ext cx="7942262" cy="30591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456363"/>
            <a:ext cx="4300538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624513" y="6456363"/>
            <a:ext cx="4300537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22B9053-9E04-4689-84BD-74833C646BF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E301A83-3E6C-4F6A-8E7A-41153DCFD9F6}" type="slidenum">
              <a:rPr lang="ru-RU" smtClean="0"/>
              <a:pPr>
                <a:defRPr/>
              </a:pPr>
              <a:t>1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lIns="45720" tIns="0" rIns="45720" bIns="0" anchor="b">
            <a:scene3d>
              <a:camera prst="orthographicFront"/>
              <a:lightRig rig="soft" dir="t">
                <a:rot lat="0" lon="0" rev="17220000"/>
              </a:lightRig>
            </a:scene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B9D723-D5C9-4579-9175-EA33D90811B0}" type="datetimeFigureOut">
              <a:rPr lang="ru-RU"/>
              <a:pPr>
                <a:defRPr/>
              </a:pPr>
              <a:t>28.05.2015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32A2EC-23EB-46EB-AF35-AED7C087057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DE5CFF-9F66-465E-BB11-B101EDD6E2AB}" type="datetimeFigureOut">
              <a:rPr lang="ru-RU"/>
              <a:pPr>
                <a:defRPr/>
              </a:pPr>
              <a:t>28.05.2015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6BE5D5-6B37-4803-AA23-FEBA3919A8F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36C093-B3EA-4030-802B-4E0EA90C806B}" type="datetimeFigureOut">
              <a:rPr lang="ru-RU"/>
              <a:pPr>
                <a:defRPr/>
              </a:pPr>
              <a:t>28.05.2015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EE26A1-5A21-41B8-A757-C2B9E3C9A4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F0CEA4-1F40-4AE3-BB41-3583250005FA}" type="datetimeFigureOut">
              <a:rPr lang="ru-RU"/>
              <a:pPr>
                <a:defRPr/>
              </a:pPr>
              <a:t>28.05.2015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685ACD-CE0E-4B6D-BD31-4B086C2ECB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B85959-3BDA-42EF-AABA-6DCBA75E18BA}" type="datetimeFigureOut">
              <a:rPr lang="ru-RU"/>
              <a:pPr>
                <a:defRPr/>
              </a:pPr>
              <a:t>28.05.2015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B7C905-A8FB-4D98-8850-06F44CC389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002810-F1AD-4F09-8339-3ED689C970D8}" type="datetimeFigureOut">
              <a:rPr lang="ru-RU"/>
              <a:pPr>
                <a:defRPr/>
              </a:pPr>
              <a:t>28.05.2015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F9BF42-CA22-4A1B-BE00-202618D873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5EF834-D22D-4BC0-8EC4-BB9035A01088}" type="datetimeFigureOut">
              <a:rPr lang="ru-RU"/>
              <a:pPr>
                <a:defRPr/>
              </a:pPr>
              <a:t>28.05.2015</a:t>
            </a:fld>
            <a:endParaRPr lang="ru-RU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6F6C1F-30A7-4F40-8D6C-B624CCA9E0A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09813C-436A-4AC2-A5D0-978D82F021A8}" type="datetimeFigureOut">
              <a:rPr lang="ru-RU"/>
              <a:pPr>
                <a:defRPr/>
              </a:pPr>
              <a:t>28.05.2015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703C8E-F6B5-4DC7-AB04-192291500F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390AB5-6B8F-4E0A-9494-569E1E109C54}" type="datetimeFigureOut">
              <a:rPr lang="ru-RU"/>
              <a:pPr>
                <a:defRPr/>
              </a:pPr>
              <a:t>28.05.2015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1EFFD2-F275-4EE7-A454-50D79516B98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39EB07-3D7A-4EAC-A1D0-C4F9C744D1C9}" type="datetimeFigureOut">
              <a:rPr lang="ru-RU"/>
              <a:pPr>
                <a:defRPr/>
              </a:pPr>
              <a:t>28.05.2015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18166B-5D59-4AE7-95F4-A85E31C3B7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rIns="45720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FC2DF6-12C0-4A70-97B2-3157D1240501}" type="datetimeFigureOut">
              <a:rPr lang="ru-RU"/>
              <a:pPr>
                <a:defRPr/>
              </a:pPr>
              <a:t>28.05.2015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4DBF7A-4C92-4FD5-A486-F6A3AE7FADF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075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0972A4EE-5D94-4DD0-978B-9F20259106D3}" type="datetimeFigureOut">
              <a:rPr lang="ru-RU"/>
              <a:pPr>
                <a:defRPr/>
              </a:pPr>
              <a:t>28.05.2015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4E63D8BA-7EB8-4013-AEF6-69D6E6FF773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0" r:id="rId1"/>
    <p:sldLayoutId id="2147483941" r:id="rId2"/>
    <p:sldLayoutId id="2147483942" r:id="rId3"/>
    <p:sldLayoutId id="2147483943" r:id="rId4"/>
    <p:sldLayoutId id="2147483944" r:id="rId5"/>
    <p:sldLayoutId id="2147483945" r:id="rId6"/>
    <p:sldLayoutId id="2147483946" r:id="rId7"/>
    <p:sldLayoutId id="2147483947" r:id="rId8"/>
    <p:sldLayoutId id="2147483948" r:id="rId9"/>
    <p:sldLayoutId id="2147483949" r:id="rId10"/>
    <p:sldLayoutId id="214748395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100" b="1" kern="120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9pPr>
    </p:titleStyle>
    <p:bodyStyle>
      <a:lvl1pPr marL="547688" indent="-411163" algn="l" rtl="0" eaLnBrk="0" fontAlgn="base" hangingPunct="0">
        <a:spcBef>
          <a:spcPct val="20000"/>
        </a:spcBef>
        <a:spcAft>
          <a:spcPct val="0"/>
        </a:spcAft>
        <a:buClr>
          <a:srgbClr val="F9F9F9"/>
        </a:buClr>
        <a:buSzPct val="65000"/>
        <a:buFont typeface="Wingdings 2" pitchFamily="18" charset="2"/>
        <a:buChar char="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363" indent="-28257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 2" pitchFamily="18" charset="2"/>
        <a:buChar char="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475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5000"/>
        <a:buFont typeface="Wingdings" pitchFamily="2" charset="2"/>
        <a:buChar char="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2550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 3" pitchFamily="18" charset="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4638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 2" pitchFamily="18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11.xml"/><Relationship Id="rId4" Type="http://schemas.openxmlformats.org/officeDocument/2006/relationships/chart" Target="../charts/chart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13.xml"/><Relationship Id="rId4" Type="http://schemas.openxmlformats.org/officeDocument/2006/relationships/chart" Target="../charts/char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15.xml"/><Relationship Id="rId4" Type="http://schemas.openxmlformats.org/officeDocument/2006/relationships/chart" Target="../charts/chart1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17.xml"/><Relationship Id="rId4" Type="http://schemas.openxmlformats.org/officeDocument/2006/relationships/chart" Target="../charts/chart1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9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20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2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0" y="-99392"/>
            <a:ext cx="9144000" cy="695739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4099" name="Прямоугольник 6"/>
          <p:cNvSpPr>
            <a:spLocks noChangeArrowheads="1"/>
          </p:cNvSpPr>
          <p:nvPr/>
        </p:nvSpPr>
        <p:spPr bwMode="auto">
          <a:xfrm>
            <a:off x="2786063" y="857250"/>
            <a:ext cx="6357937" cy="923925"/>
          </a:xfrm>
          <a:prstGeom prst="rect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>
            <a:spAutoFit/>
          </a:bodyPr>
          <a:lstStyle/>
          <a:p>
            <a:endParaRPr lang="ru-RU" sz="5400">
              <a:latin typeface="Arial" charset="0"/>
            </a:endParaRPr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1000125" y="3214688"/>
            <a:ext cx="7358063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>
              <a:defRPr/>
            </a:pPr>
            <a:endParaRPr lang="ru-RU" sz="3200" b="1" i="1" dirty="0">
              <a:gradFill>
                <a:gsLst>
                  <a:gs pos="0">
                    <a:schemeClr val="bg1"/>
                  </a:gs>
                  <a:gs pos="50000">
                    <a:schemeClr val="bg2"/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5400000" scaled="0"/>
              </a:gradFill>
              <a:effectLst>
                <a:outerShdw blurRad="38100" dist="38100" dir="2700000" algn="tl">
                  <a:srgbClr val="04617B"/>
                </a:outerShdw>
              </a:effectLst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322827" y="214290"/>
            <a:ext cx="7201010" cy="2246769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3200" b="1" i="1" dirty="0">
                <a:ln w="11430"/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ОТЧЁТ</a:t>
            </a:r>
          </a:p>
          <a:p>
            <a:pPr algn="ctr">
              <a:defRPr/>
            </a:pPr>
            <a:r>
              <a:rPr lang="ru-RU" sz="3200" b="1" i="1" dirty="0">
                <a:ln w="11430"/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ОБ ИСПОЛНЕНИИ БЮДЖЕТА</a:t>
            </a:r>
          </a:p>
          <a:p>
            <a:pPr algn="ctr">
              <a:defRPr/>
            </a:pPr>
            <a:r>
              <a:rPr lang="ru-RU" sz="3200" b="1" i="1" dirty="0" smtClean="0">
                <a:ln w="11430"/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Городского округа Богданович</a:t>
            </a:r>
            <a:endParaRPr lang="ru-RU" sz="3200" b="1" i="1" dirty="0">
              <a:ln w="11430"/>
              <a:solidFill>
                <a:schemeClr val="accent3">
                  <a:lumMod val="20000"/>
                  <a:lumOff val="8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>
              <a:defRPr/>
            </a:pPr>
            <a:r>
              <a:rPr lang="ru-RU" sz="3200" b="1" i="1" dirty="0" smtClean="0">
                <a:ln w="11430"/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за  </a:t>
            </a:r>
            <a:r>
              <a:rPr lang="ru-RU" sz="4400" b="1" i="1" dirty="0" smtClean="0">
                <a:ln w="11430"/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2014</a:t>
            </a:r>
            <a:r>
              <a:rPr lang="ru-RU" sz="3200" b="1" i="1" dirty="0" smtClean="0">
                <a:ln w="11430"/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3200" b="1" i="1" dirty="0" smtClean="0">
                <a:ln w="11430"/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год</a:t>
            </a:r>
            <a:endParaRPr lang="ru-RU" sz="3200" b="1" dirty="0">
              <a:ln w="11430"/>
              <a:solidFill>
                <a:schemeClr val="accent3">
                  <a:lumMod val="20000"/>
                  <a:lumOff val="8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000496" y="5877272"/>
            <a:ext cx="500062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000" b="1" i="1" dirty="0">
                <a:gradFill>
                  <a:gsLst>
                    <a:gs pos="0">
                      <a:schemeClr val="bg1"/>
                    </a:gs>
                    <a:gs pos="50000">
                      <a:schemeClr val="bg2"/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5400000" scaled="0"/>
                </a:gradFill>
              </a:rPr>
              <a:t>Финансовое управление</a:t>
            </a:r>
          </a:p>
          <a:p>
            <a:pPr algn="ctr">
              <a:defRPr/>
            </a:pPr>
            <a:r>
              <a:rPr lang="ru-RU" sz="1800" b="1" i="1" dirty="0">
                <a:gradFill>
                  <a:gsLst>
                    <a:gs pos="0">
                      <a:schemeClr val="bg1"/>
                    </a:gs>
                    <a:gs pos="50000">
                      <a:schemeClr val="bg2"/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5400000" scaled="0"/>
                </a:gradFill>
              </a:rPr>
              <a:t>Администрации </a:t>
            </a:r>
            <a:r>
              <a:rPr lang="ru-RU" sz="1800" b="1" i="1" dirty="0" smtClean="0">
                <a:gradFill>
                  <a:gsLst>
                    <a:gs pos="0">
                      <a:schemeClr val="bg1"/>
                    </a:gs>
                    <a:gs pos="50000">
                      <a:schemeClr val="bg2"/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5400000" scaled="0"/>
                </a:gradFill>
              </a:rPr>
              <a:t>городского округа  Богданович</a:t>
            </a:r>
            <a:endParaRPr lang="ru-RU" sz="1800" b="1" i="1" dirty="0">
              <a:gradFill>
                <a:gsLst>
                  <a:gs pos="0">
                    <a:schemeClr val="bg1"/>
                  </a:gs>
                  <a:gs pos="50000">
                    <a:schemeClr val="bg2"/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5400000" scaled="0"/>
              </a:gradFill>
            </a:endParaRPr>
          </a:p>
        </p:txBody>
      </p:sp>
      <p:pic>
        <p:nvPicPr>
          <p:cNvPr id="4105" name="Picture 9" descr="b gerb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520" y="260648"/>
            <a:ext cx="720080" cy="1126279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0" y="213360"/>
            <a:ext cx="9144000" cy="643128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</p:pic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0" y="0"/>
            <a:ext cx="9144000" cy="1143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32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 </a:t>
            </a:r>
            <a:r>
              <a:rPr lang="ru-RU" sz="30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ДИНАМИКА ИСПОЛНЕНИЕ  РАСХОДНОЙ</a:t>
            </a:r>
          </a:p>
          <a:p>
            <a:pPr algn="ctr">
              <a:defRPr/>
            </a:pPr>
            <a:r>
              <a:rPr lang="ru-RU" sz="30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ЧАСТИ  БЮДЖЕТА, тыс.руб</a:t>
            </a:r>
            <a:r>
              <a:rPr lang="ru-RU" sz="30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  <a:endParaRPr lang="ru-RU" sz="3000" i="1" dirty="0">
              <a:solidFill>
                <a:schemeClr val="bg1"/>
              </a:solidFill>
            </a:endParaRPr>
          </a:p>
        </p:txBody>
      </p:sp>
      <p:pic>
        <p:nvPicPr>
          <p:cNvPr id="7" name="Picture 9" descr="b gerb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0"/>
            <a:ext cx="720080" cy="1126279"/>
          </a:xfrm>
          <a:prstGeom prst="rect">
            <a:avLst/>
          </a:prstGeom>
          <a:noFill/>
        </p:spPr>
      </p:pic>
      <p:graphicFrame>
        <p:nvGraphicFramePr>
          <p:cNvPr id="6" name="Диаграмма 5"/>
          <p:cNvGraphicFramePr/>
          <p:nvPr/>
        </p:nvGraphicFramePr>
        <p:xfrm>
          <a:off x="0" y="1196752"/>
          <a:ext cx="9144000" cy="56612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0" y="213360"/>
            <a:ext cx="9144000" cy="664464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</p:pic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0" y="0"/>
            <a:ext cx="9144000" cy="1143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32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 </a:t>
            </a:r>
            <a:r>
              <a:rPr lang="ru-RU" sz="30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СТРУКТУРА  </a:t>
            </a:r>
            <a:r>
              <a:rPr lang="ru-RU" sz="30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РАСХОДОВ  БЮДЖЕТА </a:t>
            </a:r>
            <a:br>
              <a:rPr lang="ru-RU" sz="30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30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 </a:t>
            </a:r>
            <a:r>
              <a:rPr lang="ru-RU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ГОРОДСКОГО ОКРУГА БОГДАНОВИЧ</a:t>
            </a:r>
            <a:r>
              <a:rPr lang="ru-RU" sz="30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, тыс.руб</a:t>
            </a:r>
            <a:r>
              <a:rPr lang="ru-RU" sz="30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  <a:endParaRPr lang="ru-RU" sz="3000" i="1" dirty="0">
              <a:solidFill>
                <a:schemeClr val="bg1"/>
              </a:solidFill>
            </a:endParaRPr>
          </a:p>
        </p:txBody>
      </p:sp>
      <p:pic>
        <p:nvPicPr>
          <p:cNvPr id="7" name="Picture 9" descr="b gerb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0"/>
            <a:ext cx="720080" cy="1126279"/>
          </a:xfrm>
          <a:prstGeom prst="rect">
            <a:avLst/>
          </a:prstGeom>
          <a:noFill/>
        </p:spPr>
      </p:pic>
      <p:graphicFrame>
        <p:nvGraphicFramePr>
          <p:cNvPr id="6" name="Диаграмма 5"/>
          <p:cNvGraphicFramePr/>
          <p:nvPr/>
        </p:nvGraphicFramePr>
        <p:xfrm>
          <a:off x="0" y="1268760"/>
          <a:ext cx="4644008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9" name="Диаграмма 8"/>
          <p:cNvGraphicFramePr/>
          <p:nvPr/>
        </p:nvGraphicFramePr>
        <p:xfrm>
          <a:off x="4499992" y="1385392"/>
          <a:ext cx="4644008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8" name="Блок-схема: ссылка на другую страницу 7"/>
          <p:cNvSpPr/>
          <p:nvPr/>
        </p:nvSpPr>
        <p:spPr>
          <a:xfrm>
            <a:off x="8532440" y="6237312"/>
            <a:ext cx="432048" cy="504056"/>
          </a:xfrm>
          <a:prstGeom prst="flowChartOffpageConnector">
            <a:avLst/>
          </a:prstGeom>
          <a:solidFill>
            <a:srgbClr val="0F6FC6">
              <a:lumMod val="60000"/>
              <a:lumOff val="40000"/>
            </a:srgbClr>
          </a:solidFill>
          <a:ln w="6350" cap="flat" cmpd="sng" algn="ctr">
            <a:solidFill>
              <a:sysClr val="windowText" lastClr="000000">
                <a:lumMod val="65000"/>
                <a:lumOff val="35000"/>
              </a:sysClr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800" dirty="0" smtClean="0"/>
              <a:t>11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0" y="213360"/>
            <a:ext cx="9144000" cy="664464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</p:pic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0" y="0"/>
            <a:ext cx="9144000" cy="1143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32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 </a:t>
            </a:r>
            <a:r>
              <a:rPr lang="ru-RU" sz="20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СТРУКТУРА  </a:t>
            </a:r>
            <a:r>
              <a:rPr lang="ru-RU" sz="20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РАСХОДОВ  БЮДЖЕТА </a:t>
            </a:r>
            <a:r>
              <a:rPr lang="ru-RU" sz="20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ГОРОДСКОГО  ОКРУГА</a:t>
            </a:r>
          </a:p>
          <a:p>
            <a:pPr algn="ctr">
              <a:defRPr/>
            </a:pPr>
            <a:r>
              <a:rPr lang="ru-RU" sz="20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БОГДАНОВИЧ  В РАЗРЕЗЕ КОДОВ  ОПЕРАЦИЙ СЕКТОРА</a:t>
            </a:r>
          </a:p>
          <a:p>
            <a:pPr algn="ctr">
              <a:defRPr/>
            </a:pPr>
            <a:r>
              <a:rPr lang="ru-RU" sz="20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ГОСУДАРСТВЕННОГО УПРАВЛЕНИЯ (КОСГУ), тыс.руб</a:t>
            </a:r>
            <a:r>
              <a:rPr lang="ru-RU" sz="30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  <a:endParaRPr lang="ru-RU" sz="3000" i="1" dirty="0">
              <a:solidFill>
                <a:schemeClr val="bg1"/>
              </a:solidFill>
            </a:endParaRPr>
          </a:p>
        </p:txBody>
      </p:sp>
      <p:pic>
        <p:nvPicPr>
          <p:cNvPr id="7" name="Picture 9" descr="b gerb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0"/>
            <a:ext cx="720080" cy="1126279"/>
          </a:xfrm>
          <a:prstGeom prst="rect">
            <a:avLst/>
          </a:prstGeom>
          <a:noFill/>
        </p:spPr>
      </p:pic>
      <p:graphicFrame>
        <p:nvGraphicFramePr>
          <p:cNvPr id="5" name="Диаграмма 4"/>
          <p:cNvGraphicFramePr/>
          <p:nvPr/>
        </p:nvGraphicFramePr>
        <p:xfrm>
          <a:off x="0" y="1124744"/>
          <a:ext cx="5940152" cy="57332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6" name="Диаграмма 5"/>
          <p:cNvGraphicFramePr/>
          <p:nvPr/>
        </p:nvGraphicFramePr>
        <p:xfrm>
          <a:off x="3357554" y="1124744"/>
          <a:ext cx="5940152" cy="57332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8" name="Блок-схема: ссылка на другую страницу 7"/>
          <p:cNvSpPr/>
          <p:nvPr/>
        </p:nvSpPr>
        <p:spPr>
          <a:xfrm>
            <a:off x="8532440" y="6237312"/>
            <a:ext cx="432048" cy="504056"/>
          </a:xfrm>
          <a:prstGeom prst="flowChartOffpageConnector">
            <a:avLst/>
          </a:prstGeom>
          <a:solidFill>
            <a:srgbClr val="0F6FC6">
              <a:lumMod val="60000"/>
              <a:lumOff val="40000"/>
            </a:srgbClr>
          </a:solidFill>
          <a:ln w="6350" cap="flat" cmpd="sng" algn="ctr">
            <a:solidFill>
              <a:sysClr val="windowText" lastClr="000000">
                <a:lumMod val="65000"/>
                <a:lumOff val="35000"/>
              </a:sysClr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800" dirty="0" smtClean="0"/>
              <a:t>12</a:t>
            </a:r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0" y="214290"/>
            <a:ext cx="9144000" cy="664464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</p:pic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0" y="0"/>
            <a:ext cx="9144000" cy="1143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32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26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ИСПОЛНЕНИЕ  РАСХОДОВ БЮДЖЕТА </a:t>
            </a:r>
          </a:p>
          <a:p>
            <a:pPr algn="ctr">
              <a:defRPr/>
            </a:pPr>
            <a:r>
              <a:rPr lang="ru-RU" sz="26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ПО ОТРАСЛЕВОЙ СТРУКТУРЕ, тыс.руб</a:t>
            </a:r>
            <a:r>
              <a:rPr lang="ru-RU" sz="26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  <a:endParaRPr lang="ru-RU" sz="2600" i="1" dirty="0">
              <a:solidFill>
                <a:schemeClr val="bg1"/>
              </a:solidFill>
            </a:endParaRPr>
          </a:p>
        </p:txBody>
      </p:sp>
      <p:pic>
        <p:nvPicPr>
          <p:cNvPr id="9" name="Picture 9" descr="b gerb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0"/>
            <a:ext cx="720080" cy="1126279"/>
          </a:xfrm>
          <a:prstGeom prst="rect">
            <a:avLst/>
          </a:prstGeom>
          <a:noFill/>
        </p:spPr>
      </p:pic>
      <p:graphicFrame>
        <p:nvGraphicFramePr>
          <p:cNvPr id="5" name="Диаграмма 4"/>
          <p:cNvGraphicFramePr/>
          <p:nvPr/>
        </p:nvGraphicFramePr>
        <p:xfrm>
          <a:off x="107504" y="1268760"/>
          <a:ext cx="5616624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7" name="Диаграмма 6"/>
          <p:cNvGraphicFramePr/>
          <p:nvPr/>
        </p:nvGraphicFramePr>
        <p:xfrm>
          <a:off x="5364088" y="1340768"/>
          <a:ext cx="3779912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8" name="Блок-схема: ссылка на другую страницу 7"/>
          <p:cNvSpPr/>
          <p:nvPr/>
        </p:nvSpPr>
        <p:spPr>
          <a:xfrm>
            <a:off x="8532440" y="6237312"/>
            <a:ext cx="432048" cy="504056"/>
          </a:xfrm>
          <a:prstGeom prst="flowChartOffpageConnector">
            <a:avLst/>
          </a:prstGeom>
          <a:solidFill>
            <a:srgbClr val="0F6FC6">
              <a:lumMod val="60000"/>
              <a:lumOff val="40000"/>
            </a:srgbClr>
          </a:solidFill>
          <a:ln w="6350" cap="flat" cmpd="sng" algn="ctr">
            <a:solidFill>
              <a:sysClr val="windowText" lastClr="000000">
                <a:lumMod val="65000"/>
                <a:lumOff val="35000"/>
              </a:sysClr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800" dirty="0" smtClean="0"/>
              <a:t>13</a:t>
            </a:r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0" y="213360"/>
            <a:ext cx="9144000" cy="664464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</p:pic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0" y="0"/>
            <a:ext cx="9144000" cy="1143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24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 </a:t>
            </a:r>
            <a:r>
              <a:rPr lang="ru-RU" sz="24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РАСХОДЫ  БЮДЖЕТА, ФИНАНСИРУЕМЫЕ В РАМКАХ </a:t>
            </a:r>
          </a:p>
          <a:p>
            <a:pPr algn="ctr">
              <a:defRPr/>
            </a:pPr>
            <a:r>
              <a:rPr lang="ru-RU" sz="24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МУНИЦИПАЛЬНЫХ ПРОГРАММ, тыс.руб</a:t>
            </a:r>
            <a:r>
              <a:rPr lang="ru-RU" sz="24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  <a:endParaRPr lang="ru-RU" sz="2400" i="1" dirty="0">
              <a:solidFill>
                <a:schemeClr val="bg1"/>
              </a:solidFill>
            </a:endParaRPr>
          </a:p>
        </p:txBody>
      </p:sp>
      <p:pic>
        <p:nvPicPr>
          <p:cNvPr id="7" name="Picture 9" descr="b gerb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0"/>
            <a:ext cx="720080" cy="1126279"/>
          </a:xfrm>
          <a:prstGeom prst="rect">
            <a:avLst/>
          </a:prstGeom>
          <a:noFill/>
        </p:spPr>
      </p:pic>
      <p:graphicFrame>
        <p:nvGraphicFramePr>
          <p:cNvPr id="6" name="Диаграмма 5"/>
          <p:cNvGraphicFramePr/>
          <p:nvPr/>
        </p:nvGraphicFramePr>
        <p:xfrm>
          <a:off x="0" y="2794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9" name="Диаграмма 8"/>
          <p:cNvGraphicFramePr/>
          <p:nvPr/>
        </p:nvGraphicFramePr>
        <p:xfrm>
          <a:off x="4716016" y="2708920"/>
          <a:ext cx="4151784" cy="41490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539552" y="1484784"/>
            <a:ext cx="4067944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2013 года  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план -   37 305,0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факт -   32 102,8 (86,1%)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удельный вес 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в общем объеме расходов бюджета – 2,9%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                               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860032" y="1484784"/>
            <a:ext cx="4067944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2014 года  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план – 137 522,5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факт -   134480,5 (97,8%)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удельный вес 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 общем объеме расходов бюджета – 9%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                              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Блок-схема: ссылка на другую страницу 13"/>
          <p:cNvSpPr/>
          <p:nvPr/>
        </p:nvSpPr>
        <p:spPr>
          <a:xfrm>
            <a:off x="8532440" y="6237312"/>
            <a:ext cx="432048" cy="504056"/>
          </a:xfrm>
          <a:prstGeom prst="flowChartOffpageConnector">
            <a:avLst/>
          </a:prstGeom>
          <a:solidFill>
            <a:srgbClr val="0F6FC6">
              <a:lumMod val="60000"/>
              <a:lumOff val="40000"/>
            </a:srgbClr>
          </a:solidFill>
          <a:ln w="6350" cap="flat" cmpd="sng" algn="ctr">
            <a:solidFill>
              <a:sysClr val="windowText" lastClr="000000">
                <a:lumMod val="65000"/>
                <a:lumOff val="35000"/>
              </a:sysClr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800" dirty="0" smtClean="0"/>
              <a:t>14</a:t>
            </a:r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0" y="213360"/>
            <a:ext cx="9144000" cy="664464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</p:pic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0" y="0"/>
            <a:ext cx="9144000" cy="1143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24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 </a:t>
            </a:r>
            <a:r>
              <a:rPr lang="ru-RU" sz="24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ДИНАМИКА КРЕДИТОРСКОЙ ЗАДОЛЖЕННОСТИ  </a:t>
            </a:r>
          </a:p>
          <a:p>
            <a:pPr algn="ctr">
              <a:defRPr/>
            </a:pPr>
            <a:r>
              <a:rPr lang="ru-RU" sz="24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городского округа Богданович, тыс.руб</a:t>
            </a:r>
            <a:r>
              <a:rPr lang="ru-RU" sz="24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  <a:endParaRPr lang="ru-RU" sz="2400" i="1" dirty="0">
              <a:solidFill>
                <a:schemeClr val="bg1"/>
              </a:solidFill>
            </a:endParaRPr>
          </a:p>
        </p:txBody>
      </p:sp>
      <p:pic>
        <p:nvPicPr>
          <p:cNvPr id="7" name="Picture 9" descr="b gerb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0"/>
            <a:ext cx="720080" cy="1126279"/>
          </a:xfrm>
          <a:prstGeom prst="rect">
            <a:avLst/>
          </a:prstGeom>
          <a:noFill/>
        </p:spPr>
      </p:pic>
      <p:graphicFrame>
        <p:nvGraphicFramePr>
          <p:cNvPr id="6" name="Диаграмма 5"/>
          <p:cNvGraphicFramePr/>
          <p:nvPr/>
        </p:nvGraphicFramePr>
        <p:xfrm>
          <a:off x="0" y="1268760"/>
          <a:ext cx="8964488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8" name="Блок-схема: ссылка на другую страницу 7"/>
          <p:cNvSpPr/>
          <p:nvPr/>
        </p:nvSpPr>
        <p:spPr>
          <a:xfrm>
            <a:off x="8532440" y="6237312"/>
            <a:ext cx="432048" cy="504056"/>
          </a:xfrm>
          <a:prstGeom prst="flowChartOffpageConnector">
            <a:avLst/>
          </a:prstGeom>
          <a:solidFill>
            <a:srgbClr val="0F6FC6">
              <a:lumMod val="60000"/>
              <a:lumOff val="40000"/>
            </a:srgbClr>
          </a:solidFill>
          <a:ln w="6350" cap="flat" cmpd="sng" algn="ctr">
            <a:solidFill>
              <a:sysClr val="windowText" lastClr="000000">
                <a:lumMod val="65000"/>
                <a:lumOff val="35000"/>
              </a:sysClr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800" dirty="0" smtClean="0"/>
              <a:t>15</a:t>
            </a:r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0" y="213360"/>
            <a:ext cx="9144000" cy="664464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</p:pic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0" y="0"/>
            <a:ext cx="9144000" cy="1143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24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 </a:t>
            </a:r>
            <a:r>
              <a:rPr lang="ru-RU" sz="24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ДИНАМИКА КРЕДИТОРСКОЙ ЗАДОЛЖЕННОСТИ  </a:t>
            </a:r>
          </a:p>
          <a:p>
            <a:pPr algn="ctr">
              <a:defRPr/>
            </a:pPr>
            <a:r>
              <a:rPr lang="ru-RU" sz="24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по коммунальным услугам городского </a:t>
            </a:r>
          </a:p>
          <a:p>
            <a:pPr algn="ctr">
              <a:defRPr/>
            </a:pPr>
            <a:r>
              <a:rPr lang="ru-RU" sz="24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округа Богданович, тыс.руб</a:t>
            </a:r>
            <a:r>
              <a:rPr lang="ru-RU" sz="24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  <a:endParaRPr lang="ru-RU" sz="2400" i="1" dirty="0">
              <a:solidFill>
                <a:schemeClr val="bg1"/>
              </a:solidFill>
            </a:endParaRPr>
          </a:p>
        </p:txBody>
      </p:sp>
      <p:pic>
        <p:nvPicPr>
          <p:cNvPr id="7" name="Picture 9" descr="b gerb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0"/>
            <a:ext cx="720080" cy="1126279"/>
          </a:xfrm>
          <a:prstGeom prst="rect">
            <a:avLst/>
          </a:prstGeom>
          <a:noFill/>
        </p:spPr>
      </p:pic>
      <p:graphicFrame>
        <p:nvGraphicFramePr>
          <p:cNvPr id="6" name="Диаграмма 5"/>
          <p:cNvGraphicFramePr/>
          <p:nvPr/>
        </p:nvGraphicFramePr>
        <p:xfrm>
          <a:off x="0" y="1268760"/>
          <a:ext cx="8964488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8" name="Блок-схема: ссылка на другую страницу 7"/>
          <p:cNvSpPr/>
          <p:nvPr/>
        </p:nvSpPr>
        <p:spPr>
          <a:xfrm>
            <a:off x="8532440" y="6237312"/>
            <a:ext cx="432048" cy="504056"/>
          </a:xfrm>
          <a:prstGeom prst="flowChartOffpageConnector">
            <a:avLst/>
          </a:prstGeom>
          <a:solidFill>
            <a:srgbClr val="0F6FC6">
              <a:lumMod val="60000"/>
              <a:lumOff val="40000"/>
            </a:srgbClr>
          </a:solidFill>
          <a:ln w="6350" cap="flat" cmpd="sng" algn="ctr">
            <a:solidFill>
              <a:sysClr val="windowText" lastClr="000000">
                <a:lumMod val="65000"/>
                <a:lumOff val="35000"/>
              </a:sysClr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800" dirty="0" smtClean="0"/>
              <a:t>16</a:t>
            </a:r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0" y="213360"/>
            <a:ext cx="9144000" cy="664464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</p:pic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0" y="0"/>
            <a:ext cx="9144000" cy="1143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32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32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24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ДИНАМИКА ИСПОЛНЕНИЯ  РЕШЕНИЙ </a:t>
            </a:r>
          </a:p>
          <a:p>
            <a:pPr algn="ctr">
              <a:defRPr/>
            </a:pPr>
            <a:r>
              <a:rPr lang="ru-RU" sz="24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АРБИТРАЖНОГО  СУДА ЗА ПЕРИОД </a:t>
            </a:r>
          </a:p>
          <a:p>
            <a:pPr algn="ctr">
              <a:defRPr/>
            </a:pPr>
            <a:r>
              <a:rPr lang="ru-RU" sz="24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2012-2014 года</a:t>
            </a:r>
            <a:endParaRPr lang="ru-RU" sz="2400" i="1" dirty="0">
              <a:solidFill>
                <a:schemeClr val="bg1"/>
              </a:solidFill>
            </a:endParaRPr>
          </a:p>
        </p:txBody>
      </p:sp>
      <p:pic>
        <p:nvPicPr>
          <p:cNvPr id="7" name="Picture 9" descr="b gerb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0"/>
            <a:ext cx="720080" cy="1126279"/>
          </a:xfrm>
          <a:prstGeom prst="rect">
            <a:avLst/>
          </a:prstGeom>
          <a:noFill/>
        </p:spPr>
      </p:pic>
      <p:graphicFrame>
        <p:nvGraphicFramePr>
          <p:cNvPr id="5" name="Диаграмма 4"/>
          <p:cNvGraphicFramePr/>
          <p:nvPr/>
        </p:nvGraphicFramePr>
        <p:xfrm>
          <a:off x="-571536" y="1124744"/>
          <a:ext cx="9572692" cy="57332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Блок-схема: ссылка на другую страницу 5"/>
          <p:cNvSpPr/>
          <p:nvPr/>
        </p:nvSpPr>
        <p:spPr>
          <a:xfrm>
            <a:off x="8532440" y="6237312"/>
            <a:ext cx="432048" cy="504056"/>
          </a:xfrm>
          <a:prstGeom prst="flowChartOffpageConnector">
            <a:avLst/>
          </a:prstGeom>
          <a:solidFill>
            <a:srgbClr val="0F6FC6">
              <a:lumMod val="60000"/>
              <a:lumOff val="40000"/>
            </a:srgbClr>
          </a:solidFill>
          <a:ln w="6350" cap="flat" cmpd="sng" algn="ctr">
            <a:solidFill>
              <a:sysClr val="windowText" lastClr="000000">
                <a:lumMod val="65000"/>
                <a:lumOff val="35000"/>
              </a:sysClr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800" dirty="0" smtClean="0"/>
              <a:t>17</a:t>
            </a:r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0" y="213360"/>
            <a:ext cx="9144000" cy="664464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</p:pic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0" y="0"/>
            <a:ext cx="9144000" cy="1143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32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ru-RU" sz="32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24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ДИНАМИКА МУНИЦИПАЛЬНОГО ДОЛГА </a:t>
            </a:r>
          </a:p>
          <a:p>
            <a:pPr algn="ctr">
              <a:defRPr/>
            </a:pPr>
            <a:r>
              <a:rPr lang="ru-RU" sz="24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за период  с 01.01.2013-01.01.2015, тыс.руб</a:t>
            </a:r>
            <a:r>
              <a:rPr lang="ru-RU" sz="30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  <a:endParaRPr lang="ru-RU" sz="3000" i="1" dirty="0">
              <a:solidFill>
                <a:schemeClr val="bg1"/>
              </a:solidFill>
            </a:endParaRPr>
          </a:p>
        </p:txBody>
      </p:sp>
      <p:pic>
        <p:nvPicPr>
          <p:cNvPr id="7" name="Picture 9" descr="b gerb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0"/>
            <a:ext cx="720080" cy="1126279"/>
          </a:xfrm>
          <a:prstGeom prst="rect">
            <a:avLst/>
          </a:prstGeom>
          <a:noFill/>
        </p:spPr>
      </p:pic>
      <p:graphicFrame>
        <p:nvGraphicFramePr>
          <p:cNvPr id="6" name="Диаграмма 5"/>
          <p:cNvGraphicFramePr/>
          <p:nvPr/>
        </p:nvGraphicFramePr>
        <p:xfrm>
          <a:off x="0" y="1196752"/>
          <a:ext cx="9144000" cy="56612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8" name="Блок-схема: ссылка на другую страницу 7"/>
          <p:cNvSpPr/>
          <p:nvPr/>
        </p:nvSpPr>
        <p:spPr>
          <a:xfrm>
            <a:off x="8532440" y="6237312"/>
            <a:ext cx="432048" cy="504056"/>
          </a:xfrm>
          <a:prstGeom prst="flowChartOffpageConnector">
            <a:avLst/>
          </a:prstGeom>
          <a:solidFill>
            <a:srgbClr val="0F6FC6">
              <a:lumMod val="60000"/>
              <a:lumOff val="40000"/>
            </a:srgbClr>
          </a:solidFill>
          <a:ln w="6350" cap="flat" cmpd="sng" algn="ctr">
            <a:solidFill>
              <a:sysClr val="windowText" lastClr="000000">
                <a:lumMod val="65000"/>
                <a:lumOff val="35000"/>
              </a:sysClr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800" dirty="0" smtClean="0"/>
              <a:t>18</a:t>
            </a:r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0" y="24"/>
            <a:ext cx="9144000" cy="6858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10" name="Прямоугольник 9"/>
          <p:cNvSpPr/>
          <p:nvPr/>
        </p:nvSpPr>
        <p:spPr>
          <a:xfrm>
            <a:off x="5500688" y="6143625"/>
            <a:ext cx="3500437" cy="5715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32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259632" y="1556792"/>
            <a:ext cx="6859570" cy="646331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3600" b="1" i="1" dirty="0">
                <a:ln w="11430"/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СПАСИБО ЗА ВНИМАНИЕ</a:t>
            </a:r>
            <a:endParaRPr lang="ru-RU" sz="3600" b="1" dirty="0">
              <a:ln w="11430"/>
              <a:solidFill>
                <a:schemeClr val="accent3">
                  <a:lumMod val="20000"/>
                  <a:lumOff val="8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0" y="213360"/>
            <a:ext cx="9144000" cy="664464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</p:pic>
      <p:graphicFrame>
        <p:nvGraphicFramePr>
          <p:cNvPr id="7" name="Диаграмма 24"/>
          <p:cNvGraphicFramePr>
            <a:graphicFrameLocks/>
          </p:cNvGraphicFramePr>
          <p:nvPr/>
        </p:nvGraphicFramePr>
        <p:xfrm>
          <a:off x="0" y="1357298"/>
          <a:ext cx="9093200" cy="55007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0" y="0"/>
            <a:ext cx="9144000" cy="134076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32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</a:t>
            </a:r>
            <a:r>
              <a:rPr lang="ru-RU" sz="24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ИСПОЛНЕНИЕ ОСНОВНЫХ ПАРАМЕТРОВ </a:t>
            </a:r>
          </a:p>
          <a:p>
            <a:pPr algn="ctr">
              <a:defRPr/>
            </a:pPr>
            <a:r>
              <a:rPr lang="ru-RU" sz="24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     БЮДЖЕТА ГОРОДСКОГО ОКРУГА БОГДАНОВИЧ </a:t>
            </a:r>
          </a:p>
          <a:p>
            <a:pPr algn="ctr">
              <a:defRPr/>
            </a:pPr>
            <a:r>
              <a:rPr lang="ru-RU" sz="24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ЗА 2014 ГОД</a:t>
            </a:r>
            <a:endParaRPr lang="ru-RU" sz="2400" i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>
              <a:defRPr/>
            </a:pPr>
            <a:r>
              <a:rPr lang="ru-RU" sz="24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endParaRPr lang="ru-RU" sz="2400" i="1" dirty="0">
              <a:solidFill>
                <a:schemeClr val="bg1"/>
              </a:solidFill>
            </a:endParaRPr>
          </a:p>
        </p:txBody>
      </p:sp>
      <p:pic>
        <p:nvPicPr>
          <p:cNvPr id="1031" name="Picture 7" descr="b gerb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7505" y="0"/>
            <a:ext cx="720079" cy="1126278"/>
          </a:xfrm>
          <a:prstGeom prst="rect">
            <a:avLst/>
          </a:prstGeom>
          <a:noFill/>
        </p:spPr>
      </p:pic>
      <p:sp>
        <p:nvSpPr>
          <p:cNvPr id="8" name="Блок-схема: ссылка на другую страницу 7"/>
          <p:cNvSpPr/>
          <p:nvPr/>
        </p:nvSpPr>
        <p:spPr>
          <a:xfrm>
            <a:off x="8532440" y="6237312"/>
            <a:ext cx="432048" cy="504056"/>
          </a:xfrm>
          <a:prstGeom prst="flowChartOffpageConnector">
            <a:avLst/>
          </a:prstGeom>
          <a:solidFill>
            <a:schemeClr val="accent1">
              <a:lumMod val="60000"/>
              <a:lumOff val="40000"/>
            </a:schemeClr>
          </a:solidFill>
          <a:ln w="63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2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0" y="1124744"/>
            <a:ext cx="9144000" cy="5733256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</p:pic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0" y="0"/>
            <a:ext cx="9144000" cy="1143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24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ПОСТУПЛЕНИЯ НАЛОГОВЫХ  И НЕНАЛОГОВЫХ  </a:t>
            </a:r>
          </a:p>
          <a:p>
            <a:pPr algn="ctr">
              <a:defRPr/>
            </a:pPr>
            <a:r>
              <a:rPr lang="ru-RU" sz="24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ДОХОДОВ  ЗА  2014 ГОД, тыс.руб</a:t>
            </a:r>
            <a:r>
              <a:rPr lang="ru-RU" sz="24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  <a:endParaRPr lang="ru-RU" sz="2400" i="1" dirty="0">
              <a:solidFill>
                <a:schemeClr val="bg1"/>
              </a:solidFill>
            </a:endParaRPr>
          </a:p>
        </p:txBody>
      </p:sp>
      <p:pic>
        <p:nvPicPr>
          <p:cNvPr id="6" name="Picture 9" descr="b gerb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0"/>
            <a:ext cx="720080" cy="1126279"/>
          </a:xfrm>
          <a:prstGeom prst="rect">
            <a:avLst/>
          </a:prstGeom>
          <a:noFill/>
        </p:spPr>
      </p:pic>
      <p:graphicFrame>
        <p:nvGraphicFramePr>
          <p:cNvPr id="12" name="Диаграмма 11"/>
          <p:cNvGraphicFramePr/>
          <p:nvPr/>
        </p:nvGraphicFramePr>
        <p:xfrm>
          <a:off x="142844" y="2071678"/>
          <a:ext cx="8429684" cy="40719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8" name="Блок-схема: ссылка на другую страницу 7"/>
          <p:cNvSpPr/>
          <p:nvPr/>
        </p:nvSpPr>
        <p:spPr>
          <a:xfrm>
            <a:off x="8532440" y="6237312"/>
            <a:ext cx="432048" cy="504056"/>
          </a:xfrm>
          <a:prstGeom prst="flowChartOffpageConnector">
            <a:avLst/>
          </a:prstGeom>
          <a:solidFill>
            <a:schemeClr val="accent1">
              <a:lumMod val="60000"/>
              <a:lumOff val="40000"/>
            </a:schemeClr>
          </a:solidFill>
          <a:ln w="63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3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0" y="1124744"/>
            <a:ext cx="9144000" cy="5733256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</p:pic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0" y="0"/>
            <a:ext cx="9144000" cy="1143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24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</a:t>
            </a:r>
            <a:r>
              <a:rPr lang="ru-RU" sz="23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ПОСТУПЛЕНИЕ НАЛОГОВЫХ  ПЛАТЕЖЕЙ В БЮДЖЕТ</a:t>
            </a:r>
          </a:p>
          <a:p>
            <a:pPr algn="ctr">
              <a:defRPr/>
            </a:pPr>
            <a:r>
              <a:rPr lang="ru-RU" sz="24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ГОРОДСКОГО ОКРУГА БОГДАНОВИЧ </a:t>
            </a:r>
          </a:p>
          <a:p>
            <a:pPr algn="ctr">
              <a:defRPr/>
            </a:pPr>
            <a:r>
              <a:rPr lang="ru-RU" sz="24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за  2014 год, тыс.руб</a:t>
            </a:r>
            <a:r>
              <a:rPr lang="ru-RU" sz="24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  <a:endParaRPr lang="ru-RU" sz="2400" i="1" dirty="0">
              <a:solidFill>
                <a:schemeClr val="bg1"/>
              </a:solidFill>
            </a:endParaRPr>
          </a:p>
        </p:txBody>
      </p:sp>
      <p:pic>
        <p:nvPicPr>
          <p:cNvPr id="6" name="Picture 9" descr="b gerb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0"/>
            <a:ext cx="720080" cy="1126279"/>
          </a:xfrm>
          <a:prstGeom prst="rect">
            <a:avLst/>
          </a:prstGeom>
          <a:noFill/>
        </p:spPr>
      </p:pic>
      <p:graphicFrame>
        <p:nvGraphicFramePr>
          <p:cNvPr id="9" name="Диаграмма 8"/>
          <p:cNvGraphicFramePr/>
          <p:nvPr/>
        </p:nvGraphicFramePr>
        <p:xfrm>
          <a:off x="0" y="1124744"/>
          <a:ext cx="9144000" cy="5616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0" y="1124744"/>
            <a:ext cx="9144000" cy="5733256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</p:pic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0" y="0"/>
            <a:ext cx="9144000" cy="1143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24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ПОСТУПЛЕНИЕ НЕНАЛОГОВЫХ  ПЛАТЕЖЕЙ </a:t>
            </a:r>
          </a:p>
          <a:p>
            <a:pPr algn="ctr">
              <a:defRPr/>
            </a:pPr>
            <a:r>
              <a:rPr lang="ru-RU" sz="24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В БЮДЖЕТ ГОРОДСКОГО ОКРУГА</a:t>
            </a:r>
          </a:p>
          <a:p>
            <a:pPr algn="ctr">
              <a:defRPr/>
            </a:pPr>
            <a:r>
              <a:rPr lang="ru-RU" sz="24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за  2014 год, тыс.руб</a:t>
            </a:r>
            <a:r>
              <a:rPr lang="ru-RU" sz="24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  <a:endParaRPr lang="ru-RU" sz="2400" i="1" dirty="0">
              <a:solidFill>
                <a:schemeClr val="bg1"/>
              </a:solidFill>
            </a:endParaRPr>
          </a:p>
        </p:txBody>
      </p:sp>
      <p:pic>
        <p:nvPicPr>
          <p:cNvPr id="6" name="Picture 9" descr="b gerb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0"/>
            <a:ext cx="720080" cy="1126279"/>
          </a:xfrm>
          <a:prstGeom prst="rect">
            <a:avLst/>
          </a:prstGeom>
          <a:noFill/>
        </p:spPr>
      </p:pic>
      <p:graphicFrame>
        <p:nvGraphicFramePr>
          <p:cNvPr id="9" name="Диаграмма 8"/>
          <p:cNvGraphicFramePr/>
          <p:nvPr/>
        </p:nvGraphicFramePr>
        <p:xfrm>
          <a:off x="0" y="1268760"/>
          <a:ext cx="8964488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8" name="Блок-схема: ссылка на другую страницу 7"/>
          <p:cNvSpPr/>
          <p:nvPr/>
        </p:nvSpPr>
        <p:spPr>
          <a:xfrm>
            <a:off x="8532440" y="6237312"/>
            <a:ext cx="432048" cy="504056"/>
          </a:xfrm>
          <a:prstGeom prst="flowChartOffpageConnector">
            <a:avLst/>
          </a:prstGeom>
          <a:solidFill>
            <a:srgbClr val="0F6FC6">
              <a:lumMod val="60000"/>
              <a:lumOff val="40000"/>
            </a:srgbClr>
          </a:solidFill>
          <a:ln w="6350" cap="flat" cmpd="sng" algn="ctr">
            <a:solidFill>
              <a:sysClr val="windowText" lastClr="000000">
                <a:lumMod val="65000"/>
                <a:lumOff val="35000"/>
              </a:sysClr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000" dirty="0" smtClean="0"/>
              <a:t>5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0" y="1124744"/>
            <a:ext cx="9144000" cy="5733256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</p:pic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0" y="0"/>
            <a:ext cx="9144000" cy="1143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24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СТРУКТУРА НАЛОГОВЫХ И НЕНАЛОГОВЫХ </a:t>
            </a:r>
          </a:p>
          <a:p>
            <a:pPr algn="ctr">
              <a:defRPr/>
            </a:pPr>
            <a:r>
              <a:rPr lang="ru-RU" sz="24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ДОХОДОВ БЮДЖЕТА ГОРОДСКОГО </a:t>
            </a:r>
          </a:p>
          <a:p>
            <a:pPr algn="ctr">
              <a:defRPr/>
            </a:pPr>
            <a:r>
              <a:rPr lang="ru-RU" sz="24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ОКРУГА Богданович за 2014 года, тыс.руб</a:t>
            </a:r>
            <a:r>
              <a:rPr lang="ru-RU" sz="24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  <a:endParaRPr lang="ru-RU" sz="2400" i="1" dirty="0">
              <a:solidFill>
                <a:schemeClr val="bg1"/>
              </a:solidFill>
            </a:endParaRPr>
          </a:p>
        </p:txBody>
      </p:sp>
      <p:pic>
        <p:nvPicPr>
          <p:cNvPr id="6" name="Picture 9" descr="b gerb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0"/>
            <a:ext cx="720080" cy="1126279"/>
          </a:xfrm>
          <a:prstGeom prst="rect">
            <a:avLst/>
          </a:prstGeom>
          <a:noFill/>
        </p:spPr>
      </p:pic>
      <p:graphicFrame>
        <p:nvGraphicFramePr>
          <p:cNvPr id="8" name="Диаграмма 7"/>
          <p:cNvGraphicFramePr/>
          <p:nvPr/>
        </p:nvGraphicFramePr>
        <p:xfrm>
          <a:off x="142844" y="1196752"/>
          <a:ext cx="9144000" cy="56612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" name="Picture 2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0" y="1124744"/>
            <a:ext cx="9144000" cy="5733256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</p:pic>
      <p:sp>
        <p:nvSpPr>
          <p:cNvPr id="49" name="Rectangle 4"/>
          <p:cNvSpPr>
            <a:spLocks noChangeArrowheads="1"/>
          </p:cNvSpPr>
          <p:nvPr/>
        </p:nvSpPr>
        <p:spPr bwMode="auto">
          <a:xfrm>
            <a:off x="0" y="0"/>
            <a:ext cx="9144000" cy="1143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32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</a:t>
            </a:r>
            <a:r>
              <a:rPr lang="ru-RU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НЕДОИМКА ПО НАЛОГОВЫМ </a:t>
            </a:r>
          </a:p>
          <a:p>
            <a:pPr algn="ctr">
              <a:defRPr/>
            </a:pPr>
            <a:r>
              <a:rPr lang="ru-RU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И НЕНАЛОГОВЫМ ДОХОДАМ, тыс.руб.</a:t>
            </a:r>
            <a:endParaRPr lang="ru-RU" i="1" dirty="0">
              <a:solidFill>
                <a:schemeClr val="bg1"/>
              </a:solidFill>
            </a:endParaRPr>
          </a:p>
        </p:txBody>
      </p:sp>
      <p:pic>
        <p:nvPicPr>
          <p:cNvPr id="44" name="Picture 9" descr="b gerb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0"/>
            <a:ext cx="720080" cy="1126279"/>
          </a:xfrm>
          <a:prstGeom prst="rect">
            <a:avLst/>
          </a:prstGeom>
          <a:noFill/>
        </p:spPr>
      </p:pic>
      <p:graphicFrame>
        <p:nvGraphicFramePr>
          <p:cNvPr id="6" name="Диаграмма 5"/>
          <p:cNvGraphicFramePr/>
          <p:nvPr/>
        </p:nvGraphicFramePr>
        <p:xfrm>
          <a:off x="0" y="1196752"/>
          <a:ext cx="9144000" cy="56612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Блок-схема: ссылка на другую страницу 6"/>
          <p:cNvSpPr/>
          <p:nvPr/>
        </p:nvSpPr>
        <p:spPr>
          <a:xfrm>
            <a:off x="8532440" y="6237312"/>
            <a:ext cx="432048" cy="504056"/>
          </a:xfrm>
          <a:prstGeom prst="flowChartOffpageConnector">
            <a:avLst/>
          </a:prstGeom>
          <a:solidFill>
            <a:srgbClr val="0F6FC6">
              <a:lumMod val="60000"/>
              <a:lumOff val="40000"/>
            </a:srgbClr>
          </a:solidFill>
          <a:ln w="6350" cap="flat" cmpd="sng" algn="ctr">
            <a:solidFill>
              <a:sysClr val="windowText" lastClr="000000">
                <a:lumMod val="65000"/>
                <a:lumOff val="35000"/>
              </a:sysClr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000" dirty="0" smtClean="0"/>
              <a:t>7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0" y="1124744"/>
            <a:ext cx="9144000" cy="5733256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</p:pic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0" y="0"/>
            <a:ext cx="9144000" cy="1143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24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СТРУКТУРА БЕЗВОЗМЕЗДНЫХ  ПОСТУПЛЕНИЙ</a:t>
            </a:r>
          </a:p>
          <a:p>
            <a:pPr algn="ctr">
              <a:defRPr/>
            </a:pPr>
            <a:r>
              <a:rPr lang="ru-RU" sz="24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ИЗ ДРУГИХ БЮДЖЕТОВ в 2014 год, тыс.руб</a:t>
            </a:r>
            <a:r>
              <a:rPr lang="ru-RU" sz="24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  <a:endParaRPr lang="ru-RU" sz="2400" i="1" dirty="0">
              <a:solidFill>
                <a:schemeClr val="bg1"/>
              </a:solidFill>
            </a:endParaRPr>
          </a:p>
        </p:txBody>
      </p:sp>
      <p:pic>
        <p:nvPicPr>
          <p:cNvPr id="6" name="Picture 9" descr="b gerb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0"/>
            <a:ext cx="720080" cy="1126279"/>
          </a:xfrm>
          <a:prstGeom prst="rect">
            <a:avLst/>
          </a:prstGeom>
          <a:noFill/>
        </p:spPr>
      </p:pic>
      <p:graphicFrame>
        <p:nvGraphicFramePr>
          <p:cNvPr id="8" name="Диаграмма 7"/>
          <p:cNvGraphicFramePr/>
          <p:nvPr/>
        </p:nvGraphicFramePr>
        <p:xfrm>
          <a:off x="0" y="1196752"/>
          <a:ext cx="9144000" cy="56612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0" y="213360"/>
            <a:ext cx="9144000" cy="664464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</p:pic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0" y="0"/>
            <a:ext cx="9144000" cy="134076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32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</a:t>
            </a:r>
            <a:r>
              <a:rPr lang="ru-RU" sz="24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СТРУКТУРА ПОСТУПЛЕНИЙ В  БЮДЖЕТ </a:t>
            </a:r>
          </a:p>
          <a:p>
            <a:pPr algn="ctr">
              <a:defRPr/>
            </a:pPr>
            <a:r>
              <a:rPr lang="ru-RU" sz="24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ГОРОДСКОГО ОКРУГА БОГДАНОВИЧ </a:t>
            </a:r>
          </a:p>
          <a:p>
            <a:pPr algn="ctr">
              <a:defRPr/>
            </a:pPr>
            <a:r>
              <a:rPr lang="ru-RU" sz="24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</a:t>
            </a:r>
            <a:r>
              <a:rPr lang="ru-RU" sz="23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за   2014 год, тыс.руб</a:t>
            </a:r>
            <a:r>
              <a:rPr lang="ru-RU" sz="24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</a:p>
        </p:txBody>
      </p:sp>
      <p:pic>
        <p:nvPicPr>
          <p:cNvPr id="1031" name="Picture 7" descr="b gerb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5" y="0"/>
            <a:ext cx="720079" cy="1126278"/>
          </a:xfrm>
          <a:prstGeom prst="rect">
            <a:avLst/>
          </a:prstGeom>
          <a:noFill/>
        </p:spPr>
      </p:pic>
      <p:graphicFrame>
        <p:nvGraphicFramePr>
          <p:cNvPr id="7" name="Диаграмма 6"/>
          <p:cNvGraphicFramePr/>
          <p:nvPr/>
        </p:nvGraphicFramePr>
        <p:xfrm>
          <a:off x="0" y="1340768"/>
          <a:ext cx="9144000" cy="55172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43776</TotalTime>
  <Words>647</Words>
  <Application>Microsoft Office PowerPoint</Application>
  <PresentationFormat>Экран (4:3)</PresentationFormat>
  <Paragraphs>182</Paragraphs>
  <Slides>19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Апекс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</vt:vector>
  </TitlesOfParts>
  <Company>УОиДО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Доклад о результатах и основных направлениях деятельности администрации города норильска</dc:title>
  <dc:creator>root</dc:creator>
  <cp:lastModifiedBy>user</cp:lastModifiedBy>
  <cp:revision>2940</cp:revision>
  <dcterms:created xsi:type="dcterms:W3CDTF">2009-04-06T07:58:11Z</dcterms:created>
  <dcterms:modified xsi:type="dcterms:W3CDTF">2015-05-28T03:44:31Z</dcterms:modified>
</cp:coreProperties>
</file>